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7" r:id="rId3"/>
    <p:sldId id="262" r:id="rId4"/>
    <p:sldId id="263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083B-A78F-42C6-A93E-DFF27BA2792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425A-BB55-4D29-B26A-1C711790E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868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083B-A78F-42C6-A93E-DFF27BA2792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425A-BB55-4D29-B26A-1C711790E81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7132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083B-A78F-42C6-A93E-DFF27BA2792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425A-BB55-4D29-B26A-1C711790E81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6811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ULL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797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79B15-8BC6-9249-975E-C117C844E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C6411B-F79E-0249-8F05-B59CE6410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AF3E3-BA9B-7A41-AB31-31CDCDF4B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8747-4367-4BD2-8D51-C97E202738E2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4FFEE-892A-6344-9DCB-0AB9D8A27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236EF-4412-8D42-984F-EDF0A01F0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390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5BA3C-3F1D-9346-927B-FC7F19E46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D2DBE-0871-F84F-83A6-498397E26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AF6A9-12FC-EC41-9054-F8A36BBD6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5A3C-5767-4844-A0A3-83778C2E5409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C8A58-1641-DF44-B1AA-6AA7D1D58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06C57-E5C3-7A49-8BD5-A277345EF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471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FF78B-CBEC-0B4D-A710-C840848B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34C0-1E3D-A34F-8059-FBAA4AFC99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A2119-C29E-BF45-BDA5-F23C68499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07A8-A5CF-4D38-AB86-7EDDA87A85D4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78147-F14A-D047-B9FA-F220A5967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BE103-C3EF-0A46-A0E8-15A421381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93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96EB4-9A17-9043-8507-EFBB4AD25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9C0B3-6D74-F34E-B1A9-7D1A0E98F8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704245-C75F-544F-89F3-EBD5DBBF7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BE2CB-E50A-DD49-BA86-DE9C848B4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D27C-8599-43EF-BA1D-14DDC1946E06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A29D7-E188-2E4A-BFA3-3377663C5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BA029-EB89-5146-A614-E76573816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99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BEAEA-EA40-BC41-B9C8-349211CBB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2693C-BE68-2242-AFCA-0B7B4C3F6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4D95A9-06EC-CF4D-9C11-C90DF408B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89ACFD-C660-5A4E-A9B3-AABD8ED223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2BD883-713F-4C40-B901-9D749F1BF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30C561-5C65-C246-A3CC-72BAB5189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3D99-809A-49C0-96E5-4250D0B498EE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6564FE-B074-804A-ADD3-3ADB4A6C9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23A1C4-4F3D-AB4D-82DA-CFAEFB76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8022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8D0E2-D272-1F43-A8FD-93917E32C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D971CB-B67F-2248-9236-26F8CA8B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DE9B-B678-4EFB-BB7D-A4370204A0B0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3F6DD0-956C-324F-907D-0751E275F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890012-2532-5B41-B314-4956E9D9C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645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909B48-8DC2-6142-96AB-CF7C51742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12DA-F765-4142-A6A3-A8ED7235E082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83FBDE-9A8E-624D-B0E3-9E15615F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945D91-CAA1-934E-A876-52FC9F363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31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083B-A78F-42C6-A93E-DFF27BA2792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425A-BB55-4D29-B26A-1C711790E81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61493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2932D-0ACE-2143-A239-D59351DEE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FCD89-69AB-EC4A-A7F5-00003DC5C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7E7AB-0EDF-CE4D-BE64-5B9C393AB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699B0F-38A3-8840-9924-C076EE982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7FD-7DE6-41D4-930D-AC99F5AFE54E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A6749-A8D2-2A4E-8A6D-EA124F38A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ED130-80F4-CC49-90E5-361063581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2439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EEF38-7D8C-084A-B061-E2ED4DFBD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FCEB50-7AC9-454F-979A-1729CB9094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61A499-C7F6-CF4D-A3B8-CA1802813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BDCA6-F09D-EB4B-9E21-A9F9E571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5526-7079-4B7B-987C-1B5FAE11A0FF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4ACE4-8BDF-484D-8923-B72935AAA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1DD19-9F75-9241-BDBE-47AD78E4B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9887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81CF3-07BA-3A49-B976-C0A3AF080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9339BA-C4F4-194F-AF13-C8148B23C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CF1EC-A437-B741-A9CB-71E7B687A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3E-1B6D-415F-AD29-75AE8C43BD0D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10D22-95EA-764D-A510-FD00F2BC9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99D48-241F-634F-91F3-C4FD7E495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45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CA144B-5189-F046-B04C-8E98D1766B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DD8353-6C23-204F-B843-EFB9B160CF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6DD8E-D67C-204C-9D33-09DD01ED0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96F-08A7-4B70-989A-F2B1CF31E66B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75BDA-AF18-5A4C-8E85-DDA29BDB2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1FFE9-29E0-5A4C-BBEB-C80E21BD4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4571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ULL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038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469900" y="457200"/>
            <a:ext cx="0" cy="6858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584200" y="6054272"/>
            <a:ext cx="723900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b="1">
                <a:solidFill>
                  <a:schemeClr val="accent2"/>
                </a:solidFill>
              </a:rPr>
              <a:t>your logo</a:t>
            </a:r>
            <a:endParaRPr lang="uk-UA" sz="1333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69900" y="6124657"/>
            <a:ext cx="0" cy="4953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1163300" y="6124657"/>
            <a:ext cx="0" cy="4953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584200" y="365552"/>
            <a:ext cx="363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30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1277600" y="6033004"/>
            <a:ext cx="1155700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1867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/>
              <a:t>page</a:t>
            </a:r>
          </a:p>
          <a:p>
            <a:pPr algn="l"/>
            <a:r>
              <a:rPr lang="en-US"/>
              <a:t>0</a:t>
            </a:r>
            <a:fld id="{37D409AB-2201-4E18-8A34-C31753AD9B06}" type="slidenum">
              <a:rPr smtClean="0"/>
              <a:pPr algn="l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135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MG-SLIDE OP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469900" y="457200"/>
            <a:ext cx="0" cy="6858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584200" y="6054272"/>
            <a:ext cx="723900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b="1">
                <a:solidFill>
                  <a:schemeClr val="accent2"/>
                </a:solidFill>
              </a:rPr>
              <a:t>your logo</a:t>
            </a:r>
            <a:endParaRPr lang="uk-UA" sz="1333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69900" y="6124657"/>
            <a:ext cx="0" cy="4953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1163300" y="6124657"/>
            <a:ext cx="0" cy="4953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584200" y="365552"/>
            <a:ext cx="363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30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1277600" y="6033004"/>
            <a:ext cx="1155700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1867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/>
              <a:t>page</a:t>
            </a:r>
          </a:p>
          <a:p>
            <a:pPr algn="l"/>
            <a:r>
              <a:rPr lang="en-US"/>
              <a:t>0</a:t>
            </a:r>
            <a:fld id="{37D409AB-2201-4E18-8A34-C31753AD9B06}" type="slidenum">
              <a:rPr smtClean="0"/>
              <a:pPr algn="l"/>
              <a:t>‹#›</a:t>
            </a:fld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999744" y="2231136"/>
            <a:ext cx="2395728" cy="2395728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419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MG-SLIDE OPT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0859120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MG-SLIDE OP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2275295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MG-SLIDE OPT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181600" y="1395984"/>
            <a:ext cx="1828800" cy="18288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1333"/>
            </a:lvl1pPr>
          </a:lstStyle>
          <a:p>
            <a:endParaRPr lang="uk-UA"/>
          </a:p>
        </p:txBody>
      </p:sp>
      <p:cxnSp>
        <p:nvCxnSpPr>
          <p:cNvPr id="2" name="Straight Connector 1"/>
          <p:cNvCxnSpPr/>
          <p:nvPr userDrawn="1"/>
        </p:nvCxnSpPr>
        <p:spPr>
          <a:xfrm>
            <a:off x="469900" y="457200"/>
            <a:ext cx="0" cy="6858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584200" y="6054272"/>
            <a:ext cx="723900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b="1">
                <a:solidFill>
                  <a:schemeClr val="accent2"/>
                </a:solidFill>
              </a:rPr>
              <a:t>your logo</a:t>
            </a:r>
            <a:endParaRPr lang="uk-UA" sz="1333" b="1">
              <a:solidFill>
                <a:schemeClr val="accent2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69900" y="6124657"/>
            <a:ext cx="0" cy="4953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1163300" y="6124657"/>
            <a:ext cx="0" cy="495300"/>
          </a:xfrm>
          <a:prstGeom prst="line">
            <a:avLst/>
          </a:prstGeom>
          <a:ln w="635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584200" y="365552"/>
            <a:ext cx="363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3000" b="1"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11277600" y="6033004"/>
            <a:ext cx="1155700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1867" b="1" smtClean="0">
                <a:solidFill>
                  <a:schemeClr val="accent2"/>
                </a:solidFill>
              </a:defRPr>
            </a:lvl1pPr>
          </a:lstStyle>
          <a:p>
            <a:pPr algn="l"/>
            <a:r>
              <a:rPr lang="en-US"/>
              <a:t>page</a:t>
            </a:r>
          </a:p>
          <a:p>
            <a:pPr algn="l"/>
            <a:r>
              <a:rPr lang="en-US"/>
              <a:t>0</a:t>
            </a:r>
            <a:fld id="{37D409AB-2201-4E18-8A34-C31753AD9B06}" type="slidenum">
              <a:rPr smtClean="0"/>
              <a:pPr algn="l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5073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083B-A78F-42C6-A93E-DFF27BA2792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425A-BB55-4D29-B26A-1C711790E81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3460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083B-A78F-42C6-A93E-DFF27BA2792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425A-BB55-4D29-B26A-1C711790E81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983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083B-A78F-42C6-A93E-DFF27BA2792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425A-BB55-4D29-B26A-1C711790E81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851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083B-A78F-42C6-A93E-DFF27BA2792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425A-BB55-4D29-B26A-1C711790E81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334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083B-A78F-42C6-A93E-DFF27BA2792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425A-BB55-4D29-B26A-1C711790E811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34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083B-A78F-42C6-A93E-DFF27BA2792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425A-BB55-4D29-B26A-1C711790E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05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083B-A78F-42C6-A93E-DFF27BA2792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C425A-BB55-4D29-B26A-1C711790E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46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5EF0083B-A78F-42C6-A93E-DFF27BA2792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775C425A-BB55-4D29-B26A-1C711790E8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49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1B74CD-722A-2240-9860-5AE64A691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FB0CB-47EA-BE48-951E-B20ABBA98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11A87-3803-564A-BCD1-BE1C829235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ED0CC-082F-4160-86E5-0D6041F12778}" type="datetime1">
              <a:rPr lang="en-US" smtClean="0"/>
              <a:t>8/31/2023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1BAD7-45FC-0C44-BE23-75665EEE36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B02C0-4B24-BE4A-A2B3-C689431716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7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18" Type="http://schemas.openxmlformats.org/officeDocument/2006/relationships/image" Target="../media/image120.svg"/><Relationship Id="rId26" Type="http://schemas.openxmlformats.org/officeDocument/2006/relationships/image" Target="../media/image128.svg"/><Relationship Id="rId3" Type="http://schemas.openxmlformats.org/officeDocument/2006/relationships/image" Target="../media/image2.emf"/><Relationship Id="rId21" Type="http://schemas.openxmlformats.org/officeDocument/2006/relationships/image" Target="../media/image13.png"/><Relationship Id="rId7" Type="http://schemas.openxmlformats.org/officeDocument/2006/relationships/image" Target="../media/image109.svg"/><Relationship Id="rId12" Type="http://schemas.openxmlformats.org/officeDocument/2006/relationships/image" Target="../media/image114.svg"/><Relationship Id="rId17" Type="http://schemas.openxmlformats.org/officeDocument/2006/relationships/image" Target="../media/image11.png"/><Relationship Id="rId25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18.svg"/><Relationship Id="rId20" Type="http://schemas.openxmlformats.org/officeDocument/2006/relationships/image" Target="../media/image122.svg"/><Relationship Id="rId29" Type="http://schemas.openxmlformats.org/officeDocument/2006/relationships/image" Target="../media/image1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24" Type="http://schemas.openxmlformats.org/officeDocument/2006/relationships/image" Target="../media/image126.svg"/><Relationship Id="rId5" Type="http://schemas.openxmlformats.org/officeDocument/2006/relationships/image" Target="../media/image4.png"/><Relationship Id="rId15" Type="http://schemas.openxmlformats.org/officeDocument/2006/relationships/image" Target="../media/image10.png"/><Relationship Id="rId23" Type="http://schemas.openxmlformats.org/officeDocument/2006/relationships/image" Target="../media/image14.png"/><Relationship Id="rId28" Type="http://schemas.openxmlformats.org/officeDocument/2006/relationships/image" Target="../media/image130.svg"/><Relationship Id="rId10" Type="http://schemas.openxmlformats.org/officeDocument/2006/relationships/image" Target="../media/image7.png"/><Relationship Id="rId19" Type="http://schemas.openxmlformats.org/officeDocument/2006/relationships/image" Target="../media/image12.png"/><Relationship Id="rId4" Type="http://schemas.openxmlformats.org/officeDocument/2006/relationships/image" Target="../media/image3.png"/><Relationship Id="rId9" Type="http://schemas.openxmlformats.org/officeDocument/2006/relationships/image" Target="../media/image111.svg"/><Relationship Id="rId14" Type="http://schemas.openxmlformats.org/officeDocument/2006/relationships/image" Target="../media/image116.svg"/><Relationship Id="rId22" Type="http://schemas.openxmlformats.org/officeDocument/2006/relationships/image" Target="../media/image124.svg"/><Relationship Id="rId27" Type="http://schemas.openxmlformats.org/officeDocument/2006/relationships/image" Target="../media/image16.png"/><Relationship Id="rId30" Type="http://schemas.openxmlformats.org/officeDocument/2006/relationships/image" Target="../media/image132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Name:</a:t>
            </a:r>
            <a:br>
              <a:rPr lang="en-GB" dirty="0" smtClean="0"/>
            </a:br>
            <a:r>
              <a:rPr lang="en-GB" dirty="0" smtClean="0"/>
              <a:t>Coaching </a:t>
            </a:r>
            <a:r>
              <a:rPr lang="en-GB" smtClean="0"/>
              <a:t>Session 1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Sport:</a:t>
            </a:r>
            <a:br>
              <a:rPr lang="en-GB" dirty="0" smtClean="0"/>
            </a:br>
            <a:r>
              <a:rPr lang="en-GB" dirty="0" smtClean="0"/>
              <a:t>Focus: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64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738073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r>
                        <a:rPr lang="en-US" sz="1200" u="sng" dirty="0"/>
                        <a:t>Plan</a:t>
                      </a:r>
                      <a:r>
                        <a:rPr lang="en-US" sz="1200" u="sng" baseline="0" dirty="0"/>
                        <a:t> Do Review</a:t>
                      </a:r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 smtClean="0"/>
                        <a:t>Your Name:</a:t>
                      </a:r>
                    </a:p>
                    <a:p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Assessors Name: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Aim of the session: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Changes for Next</a:t>
                      </a:r>
                      <a:r>
                        <a:rPr lang="en-US" sz="1200" baseline="0" dirty="0"/>
                        <a:t> Time:</a:t>
                      </a:r>
                      <a:endParaRPr lang="en-US" sz="12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+mn-lt"/>
                          <a:ea typeface="+mn-ea"/>
                          <a:cs typeface="+mn-cs"/>
                        </a:rPr>
                        <a:t>(A.O.B)</a:t>
                      </a:r>
                      <a:r>
                        <a:rPr lang="en-US" sz="1200" b="0" baseline="0" dirty="0" smtClean="0">
                          <a:latin typeface="+mn-lt"/>
                          <a:ea typeface="+mn-ea"/>
                          <a:cs typeface="+mn-cs"/>
                        </a:rPr>
                        <a:t> – All other business.</a:t>
                      </a:r>
                      <a:endParaRPr lang="en-US" sz="12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1">
                <a:tc>
                  <a:txBody>
                    <a:bodyPr/>
                    <a:lstStyle/>
                    <a:p>
                      <a:r>
                        <a:rPr lang="en-US" sz="1200" dirty="0"/>
                        <a:t>What </a:t>
                      </a:r>
                      <a:r>
                        <a:rPr lang="en-US" sz="1200" dirty="0" smtClean="0"/>
                        <a:t>went</a:t>
                      </a:r>
                      <a:r>
                        <a:rPr lang="en-US" sz="1200" baseline="0" dirty="0" smtClean="0"/>
                        <a:t> well during the session:</a:t>
                      </a:r>
                      <a:endParaRPr lang="en-US" sz="12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session would be even </a:t>
                      </a:r>
                      <a:r>
                        <a:rPr lang="en-US" sz="1200" dirty="0"/>
                        <a:t>b</a:t>
                      </a:r>
                      <a:r>
                        <a:rPr lang="en-US" sz="1200" dirty="0" smtClean="0"/>
                        <a:t>etter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/>
                        <a:t>i</a:t>
                      </a:r>
                      <a:r>
                        <a:rPr lang="en-US" sz="1200" baseline="0" dirty="0" smtClean="0"/>
                        <a:t>f</a:t>
                      </a:r>
                      <a:r>
                        <a:rPr lang="en-US" sz="1200" baseline="0" dirty="0"/>
                        <a:t>:</a:t>
                      </a:r>
                      <a:endParaRPr lang="en-US" sz="12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Session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err="1" smtClean="0"/>
                        <a:t>Organisation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/>
                        <a:t>:</a:t>
                      </a:r>
                      <a:endParaRPr lang="en-US" sz="12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Ownership of the session:</a:t>
                      </a:r>
                      <a:endParaRPr lang="en-US" sz="12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Session Management</a:t>
                      </a:r>
                      <a:r>
                        <a:rPr lang="en-US" sz="1200" dirty="0"/>
                        <a:t>:</a:t>
                      </a:r>
                      <a:endParaRPr lang="en-US" sz="12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Observation &amp; Coaching </a:t>
                      </a:r>
                      <a:r>
                        <a:rPr lang="en-US" sz="1200" dirty="0" smtClean="0"/>
                        <a:t>Positions Whilst Coaching:</a:t>
                      </a:r>
                      <a:endParaRPr lang="en-US" sz="12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6000"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Communication during the session:</a:t>
                      </a:r>
                      <a:endParaRPr lang="en-US" sz="12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Leadership </a:t>
                      </a:r>
                      <a:r>
                        <a:rPr lang="en-US" sz="1200" dirty="0" smtClean="0"/>
                        <a:t>Styles:</a:t>
                      </a:r>
                      <a:endParaRPr lang="en-US" sz="12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6000"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Planning</a:t>
                      </a:r>
                      <a:r>
                        <a:rPr lang="en-US" sz="1200" baseline="0" dirty="0" smtClean="0"/>
                        <a:t> of the session:</a:t>
                      </a:r>
                      <a:endParaRPr lang="en-US" sz="1200" b="1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Individuals</a:t>
                      </a:r>
                      <a:r>
                        <a:rPr lang="en-US" sz="1200" baseline="0" dirty="0"/>
                        <a:t> Strengths / Areas to develop:</a:t>
                      </a:r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55462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A51EBF8-DBA3-9F44-9978-F17BEAEA6B5A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1999" cy="192426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46629">
                  <a:extLst>
                    <a:ext uri="{9D8B030D-6E8A-4147-A177-3AD203B41FA5}">
                      <a16:colId xmlns:a16="http://schemas.microsoft.com/office/drawing/2014/main" val="996987688"/>
                    </a:ext>
                  </a:extLst>
                </a:gridCol>
                <a:gridCol w="1866212">
                  <a:extLst>
                    <a:ext uri="{9D8B030D-6E8A-4147-A177-3AD203B41FA5}">
                      <a16:colId xmlns:a16="http://schemas.microsoft.com/office/drawing/2014/main" val="1326730453"/>
                    </a:ext>
                  </a:extLst>
                </a:gridCol>
                <a:gridCol w="2277040">
                  <a:extLst>
                    <a:ext uri="{9D8B030D-6E8A-4147-A177-3AD203B41FA5}">
                      <a16:colId xmlns:a16="http://schemas.microsoft.com/office/drawing/2014/main" val="2332376868"/>
                    </a:ext>
                  </a:extLst>
                </a:gridCol>
                <a:gridCol w="2277040">
                  <a:extLst>
                    <a:ext uri="{9D8B030D-6E8A-4147-A177-3AD203B41FA5}">
                      <a16:colId xmlns:a16="http://schemas.microsoft.com/office/drawing/2014/main" val="1391123836"/>
                    </a:ext>
                  </a:extLst>
                </a:gridCol>
                <a:gridCol w="1912539">
                  <a:extLst>
                    <a:ext uri="{9D8B030D-6E8A-4147-A177-3AD203B41FA5}">
                      <a16:colId xmlns:a16="http://schemas.microsoft.com/office/drawing/2014/main" val="1885502967"/>
                    </a:ext>
                  </a:extLst>
                </a:gridCol>
                <a:gridCol w="1912539">
                  <a:extLst>
                    <a:ext uri="{9D8B030D-6E8A-4147-A177-3AD203B41FA5}">
                      <a16:colId xmlns:a16="http://schemas.microsoft.com/office/drawing/2014/main" val="1669966906"/>
                    </a:ext>
                  </a:extLst>
                </a:gridCol>
              </a:tblGrid>
              <a:tr h="319702">
                <a:tc gridSpan="2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GB" sz="1100" b="1">
                          <a:effectLst/>
                        </a:rPr>
                        <a:t>Potential Severity of Harm</a:t>
                      </a:r>
                      <a:endParaRPr lang="en-GB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GB" sz="1100" b="1">
                          <a:effectLst/>
                        </a:rPr>
                        <a:t>Probability of Occurrence </a:t>
                      </a:r>
                      <a:endParaRPr lang="en-GB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GB" sz="1100" b="1" dirty="0">
                          <a:effectLst/>
                        </a:rPr>
                        <a:t>Risk Rating (severity x Probability )</a:t>
                      </a:r>
                      <a:endParaRPr lang="en-GB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180111"/>
                  </a:ext>
                </a:extLst>
              </a:tr>
              <a:tr h="319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Very low Risk       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Very unlikely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Low Risk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1-8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8645186"/>
                  </a:ext>
                </a:extLst>
              </a:tr>
              <a:tr h="319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Low Risk              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Unlikely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Moderate Risk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9-15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4195242"/>
                  </a:ext>
                </a:extLst>
              </a:tr>
              <a:tr h="3257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Medium Risk        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GB" sz="1100">
                          <a:effectLst/>
                        </a:rPr>
                        <a:t>Possible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28800" algn="l"/>
                        </a:tabLs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High Risk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16 +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5515856"/>
                  </a:ext>
                </a:extLst>
              </a:tr>
              <a:tr h="319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High Risk              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Likely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460396"/>
                  </a:ext>
                </a:extLst>
              </a:tr>
              <a:tr h="3197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Very High Risk      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Very Likely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5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81202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009AEE4-D3F2-A745-9DAA-A65CBA333D42}"/>
              </a:ext>
            </a:extLst>
          </p:cNvPr>
          <p:cNvGraphicFramePr>
            <a:graphicFrameLocks noGrp="1"/>
          </p:cNvGraphicFramePr>
          <p:nvPr/>
        </p:nvGraphicFramePr>
        <p:xfrm>
          <a:off x="0" y="1928813"/>
          <a:ext cx="12191998" cy="49291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22192">
                  <a:extLst>
                    <a:ext uri="{9D8B030D-6E8A-4147-A177-3AD203B41FA5}">
                      <a16:colId xmlns:a16="http://schemas.microsoft.com/office/drawing/2014/main" val="47132540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582978353"/>
                    </a:ext>
                  </a:extLst>
                </a:gridCol>
                <a:gridCol w="3226909">
                  <a:extLst>
                    <a:ext uri="{9D8B030D-6E8A-4147-A177-3AD203B41FA5}">
                      <a16:colId xmlns:a16="http://schemas.microsoft.com/office/drawing/2014/main" val="1746059485"/>
                    </a:ext>
                  </a:extLst>
                </a:gridCol>
                <a:gridCol w="2856897">
                  <a:extLst>
                    <a:ext uri="{9D8B030D-6E8A-4147-A177-3AD203B41FA5}">
                      <a16:colId xmlns:a16="http://schemas.microsoft.com/office/drawing/2014/main" val="1177336878"/>
                    </a:ext>
                  </a:extLst>
                </a:gridCol>
              </a:tblGrid>
              <a:tr h="402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Potential Hazard </a:t>
                      </a:r>
                      <a:endParaRPr lang="en-GB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Severity of harm Factor</a:t>
                      </a:r>
                      <a:endParaRPr lang="en-GB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</a:rPr>
                        <a:t>Probability Factor</a:t>
                      </a:r>
                      <a:endParaRPr lang="en-GB" sz="1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Risk Factor</a:t>
                      </a:r>
                      <a:endParaRPr lang="en-GB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(SF X PF)</a:t>
                      </a:r>
                      <a:endParaRPr lang="en-GB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959517"/>
                  </a:ext>
                </a:extLst>
              </a:tr>
              <a:tr h="7927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342418"/>
                  </a:ext>
                </a:extLst>
              </a:tr>
              <a:tr h="8269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4303728"/>
                  </a:ext>
                </a:extLst>
              </a:tr>
              <a:tr h="5746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6196516"/>
                  </a:ext>
                </a:extLst>
              </a:tr>
              <a:tr h="5831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7255984"/>
                  </a:ext>
                </a:extLst>
              </a:tr>
              <a:tr h="5831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4279034"/>
                  </a:ext>
                </a:extLst>
              </a:tr>
              <a:tr h="5831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4885222"/>
                  </a:ext>
                </a:extLst>
              </a:tr>
              <a:tr h="5831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4770409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286EC44C-394F-5D44-8CC8-C7EE06B85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8827" y="434365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470753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41796" y="2138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KEY EXAMPLE</a:t>
            </a:r>
            <a:r>
              <a:rPr kumimoji="0" lang="en-GB" sz="5400" b="1" i="0" u="sng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– USE/DELETE WHERE NECESSARY</a:t>
            </a:r>
            <a:endParaRPr kumimoji="0" lang="en-GB" sz="5400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3013320" y="5206586"/>
            <a:ext cx="216024" cy="21602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21"/>
          <p:cNvSpPr>
            <a:spLocks noChangeArrowheads="1"/>
          </p:cNvSpPr>
          <p:nvPr/>
        </p:nvSpPr>
        <p:spPr bwMode="auto">
          <a:xfrm>
            <a:off x="2434590" y="1525588"/>
            <a:ext cx="215900" cy="215900"/>
          </a:xfrm>
          <a:prstGeom prst="ellipse">
            <a:avLst/>
          </a:prstGeom>
          <a:solidFill>
            <a:srgbClr val="0000FF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8" name="Oval 21"/>
          <p:cNvSpPr>
            <a:spLocks noChangeArrowheads="1"/>
          </p:cNvSpPr>
          <p:nvPr/>
        </p:nvSpPr>
        <p:spPr bwMode="auto">
          <a:xfrm>
            <a:off x="2456831" y="3356992"/>
            <a:ext cx="215900" cy="215900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9" name="Oval 21"/>
          <p:cNvSpPr>
            <a:spLocks noChangeArrowheads="1"/>
          </p:cNvSpPr>
          <p:nvPr/>
        </p:nvSpPr>
        <p:spPr bwMode="auto">
          <a:xfrm>
            <a:off x="2456831" y="4296753"/>
            <a:ext cx="215900" cy="215900"/>
          </a:xfrm>
          <a:prstGeom prst="ellipse">
            <a:avLst/>
          </a:prstGeom>
          <a:solidFill>
            <a:schemeClr val="accent6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0" name="Oval 21"/>
          <p:cNvSpPr>
            <a:spLocks noChangeArrowheads="1"/>
          </p:cNvSpPr>
          <p:nvPr/>
        </p:nvSpPr>
        <p:spPr bwMode="auto">
          <a:xfrm>
            <a:off x="2434590" y="2436556"/>
            <a:ext cx="215900" cy="21590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11" name="Picture 8" descr="C:\Users\kirk\Pictures\Microsoft Clip Organizer\j043487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290" y="1502770"/>
            <a:ext cx="342656" cy="342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5074033" y="3176848"/>
            <a:ext cx="1382007" cy="97223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70690" y="1386679"/>
            <a:ext cx="102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Team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39319" y="2342725"/>
            <a:ext cx="102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Team 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54782" y="3280276"/>
            <a:ext cx="102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Team 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64235" y="4220037"/>
            <a:ext cx="102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Team 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87961" y="5147463"/>
            <a:ext cx="102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Cones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43549" y="1472070"/>
            <a:ext cx="102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Football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43549" y="2342725"/>
            <a:ext cx="102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Goal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67171" y="3280276"/>
            <a:ext cx="1229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Area/Zone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71157" y="4431114"/>
            <a:ext cx="1845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Ball Movement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85006" y="5521980"/>
            <a:ext cx="2435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Player Movement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5356596" y="4448726"/>
            <a:ext cx="968970" cy="503693"/>
          </a:xfrm>
          <a:prstGeom prst="straightConnector1">
            <a:avLst/>
          </a:prstGeom>
          <a:ln w="44450">
            <a:solidFill>
              <a:schemeClr val="bg1"/>
            </a:solidFill>
            <a:tailEnd type="triangle"/>
          </a:ln>
          <a:effectLst>
            <a:outerShdw blurRad="50800" dist="50800" dir="5400000" sx="1000" sy="1000" algn="ctr" rotWithShape="0">
              <a:schemeClr val="bg1">
                <a:alpha val="43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356596" y="5495783"/>
            <a:ext cx="968970" cy="503693"/>
          </a:xfrm>
          <a:prstGeom prst="straightConnector1">
            <a:avLst/>
          </a:prstGeom>
          <a:ln w="44450">
            <a:solidFill>
              <a:srgbClr val="FFFF00"/>
            </a:solidFill>
            <a:tailEnd type="triangle"/>
          </a:ln>
          <a:effectLst>
            <a:outerShdw blurRad="50800" dist="50800" dir="5400000" sx="1000" sy="1000" algn="ctr" rotWithShape="0">
              <a:schemeClr val="bg1">
                <a:alpha val="43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9134" y="2520513"/>
            <a:ext cx="968970" cy="589374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7857993" y="3361515"/>
            <a:ext cx="1224137" cy="1043189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Extract 11"/>
          <p:cNvSpPr/>
          <p:nvPr/>
        </p:nvSpPr>
        <p:spPr>
          <a:xfrm>
            <a:off x="9365756" y="3361514"/>
            <a:ext cx="1118326" cy="1043189"/>
          </a:xfrm>
          <a:prstGeom prst="flowChartExtra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5074033" y="6309320"/>
            <a:ext cx="138200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43549" y="6260200"/>
            <a:ext cx="4758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Pitch Split (Channels, 1/3s, 1/4s,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halfs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&amp; grids)</a:t>
            </a:r>
          </a:p>
        </p:txBody>
      </p:sp>
      <p:sp>
        <p:nvSpPr>
          <p:cNvPr id="33" name="Diamond 32"/>
          <p:cNvSpPr/>
          <p:nvPr/>
        </p:nvSpPr>
        <p:spPr>
          <a:xfrm>
            <a:off x="8753688" y="2792339"/>
            <a:ext cx="1060148" cy="919579"/>
          </a:xfrm>
          <a:prstGeom prst="diamond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4" name="Picture 41" descr="Player_Yellow copy">
            <a:extLst>
              <a:ext uri="{FF2B5EF4-FFF2-40B4-BE49-F238E27FC236}">
                <a16:creationId xmlns:a16="http://schemas.microsoft.com/office/drawing/2014/main" id="{7BF7E1B6-1A6E-4FA3-A3DC-4302A3553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98356" y="3256884"/>
            <a:ext cx="403957" cy="3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39" descr="Player_Red copy">
            <a:extLst>
              <a:ext uri="{FF2B5EF4-FFF2-40B4-BE49-F238E27FC236}">
                <a16:creationId xmlns:a16="http://schemas.microsoft.com/office/drawing/2014/main" id="{19F39F1E-975E-4ABD-B2D3-C2AFD761F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25286" y="2366974"/>
            <a:ext cx="371475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Graphic 5">
            <a:extLst>
              <a:ext uri="{FF2B5EF4-FFF2-40B4-BE49-F238E27FC236}">
                <a16:creationId xmlns:a16="http://schemas.microsoft.com/office/drawing/2014/main" id="{A4429D52-5AF9-4533-BE77-DCD9AA9B52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2150201" y="5206586"/>
            <a:ext cx="403957" cy="276830"/>
          </a:xfrm>
          <a:prstGeom prst="rect">
            <a:avLst/>
          </a:prstGeom>
        </p:spPr>
      </p:pic>
      <p:pic>
        <p:nvPicPr>
          <p:cNvPr id="37" name="Graphic 6">
            <a:extLst>
              <a:ext uri="{FF2B5EF4-FFF2-40B4-BE49-F238E27FC236}">
                <a16:creationId xmlns:a16="http://schemas.microsoft.com/office/drawing/2014/main" id="{FE960BAF-D8A1-47ED-B387-F4098FAE6C6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 flipH="1">
            <a:off x="1751417" y="5146874"/>
            <a:ext cx="358186" cy="387552"/>
          </a:xfrm>
          <a:prstGeom prst="rect">
            <a:avLst/>
          </a:prstGeom>
        </p:spPr>
      </p:pic>
      <p:pic>
        <p:nvPicPr>
          <p:cNvPr id="38" name="Picture 21" descr="Player_Blue copy">
            <a:extLst>
              <a:ext uri="{FF2B5EF4-FFF2-40B4-BE49-F238E27FC236}">
                <a16:creationId xmlns:a16="http://schemas.microsoft.com/office/drawing/2014/main" id="{CAC644DE-211B-44AA-9083-B39C990D0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018517" y="1461324"/>
            <a:ext cx="369887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AutoShape 22">
            <a:extLst>
              <a:ext uri="{FF2B5EF4-FFF2-40B4-BE49-F238E27FC236}">
                <a16:creationId xmlns:a16="http://schemas.microsoft.com/office/drawing/2014/main" id="{2B8555CE-A607-4AE3-9427-3D39C34FAC7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523061" y="5586616"/>
            <a:ext cx="354627" cy="304696"/>
          </a:xfrm>
          <a:custGeom>
            <a:avLst/>
            <a:gdLst>
              <a:gd name="T0" fmla="*/ 401209978 w 21600"/>
              <a:gd name="T1" fmla="*/ 0 h 21600"/>
              <a:gd name="T2" fmla="*/ 100302761 w 21600"/>
              <a:gd name="T3" fmla="*/ 291195140 h 21600"/>
              <a:gd name="T4" fmla="*/ 401209978 w 21600"/>
              <a:gd name="T5" fmla="*/ 145597570 h 21600"/>
              <a:gd name="T6" fmla="*/ 702115893 w 21600"/>
              <a:gd name="T7" fmla="*/ 29119514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" name="Graphic 4">
            <a:extLst>
              <a:ext uri="{FF2B5EF4-FFF2-40B4-BE49-F238E27FC236}">
                <a16:creationId xmlns:a16="http://schemas.microsoft.com/office/drawing/2014/main" id="{72FD983F-4E8A-49BB-922D-7778F31CA63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8132474" y="1924773"/>
            <a:ext cx="930865" cy="786327"/>
          </a:xfrm>
          <a:prstGeom prst="rect">
            <a:avLst/>
          </a:prstGeom>
        </p:spPr>
      </p:pic>
      <p:pic>
        <p:nvPicPr>
          <p:cNvPr id="41" name="Graphic 24">
            <a:extLst>
              <a:ext uri="{FF2B5EF4-FFF2-40B4-BE49-F238E27FC236}">
                <a16:creationId xmlns:a16="http://schemas.microsoft.com/office/drawing/2014/main" id="{AB7C17BA-4545-41C2-B580-A66E0BB0BAB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1543388" y="4296188"/>
            <a:ext cx="260881" cy="269394"/>
          </a:xfrm>
          <a:prstGeom prst="rect">
            <a:avLst/>
          </a:prstGeom>
        </p:spPr>
      </p:pic>
      <p:pic>
        <p:nvPicPr>
          <p:cNvPr id="42" name="Graphic 25">
            <a:extLst>
              <a:ext uri="{FF2B5EF4-FFF2-40B4-BE49-F238E27FC236}">
                <a16:creationId xmlns:a16="http://schemas.microsoft.com/office/drawing/2014/main" id="{7A0F2FC1-07B2-4EDD-8758-B56F18609BD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 flipH="1">
            <a:off x="1693832" y="4248105"/>
            <a:ext cx="559796" cy="336765"/>
          </a:xfrm>
          <a:prstGeom prst="rect">
            <a:avLst/>
          </a:prstGeom>
        </p:spPr>
      </p:pic>
      <p:pic>
        <p:nvPicPr>
          <p:cNvPr id="43" name="Graphic 20">
            <a:extLst>
              <a:ext uri="{FF2B5EF4-FFF2-40B4-BE49-F238E27FC236}">
                <a16:creationId xmlns:a16="http://schemas.microsoft.com/office/drawing/2014/main" id="{8765E9FD-8A29-49A3-BA8F-B8A5B04CFD6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xmlns="" r:embed="rId18"/>
              </a:ext>
            </a:extLst>
          </a:blip>
          <a:stretch>
            <a:fillRect/>
          </a:stretch>
        </p:blipFill>
        <p:spPr>
          <a:xfrm>
            <a:off x="2070480" y="4273608"/>
            <a:ext cx="376821" cy="315012"/>
          </a:xfrm>
          <a:prstGeom prst="rect">
            <a:avLst/>
          </a:prstGeom>
        </p:spPr>
      </p:pic>
      <p:pic>
        <p:nvPicPr>
          <p:cNvPr id="44" name="Graphic 7">
            <a:extLst>
              <a:ext uri="{FF2B5EF4-FFF2-40B4-BE49-F238E27FC236}">
                <a16:creationId xmlns:a16="http://schemas.microsoft.com/office/drawing/2014/main" id="{C60370EA-0DAA-4B00-8A36-9EAA4A0C4EA3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 rot="21140564">
            <a:off x="2597095" y="5158220"/>
            <a:ext cx="335557" cy="387552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7701AFE7-192D-4000-B458-E9AD0431C26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573816" y="5283093"/>
            <a:ext cx="100012" cy="144463"/>
            <a:chOff x="3648" y="1680"/>
            <a:chExt cx="1296" cy="1392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46DFC73-4776-4150-B34A-9E2000760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448"/>
              <a:ext cx="1296" cy="624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AutoShape 46">
              <a:extLst>
                <a:ext uri="{FF2B5EF4-FFF2-40B4-BE49-F238E27FC236}">
                  <a16:creationId xmlns:a16="http://schemas.microsoft.com/office/drawing/2014/main" id="{D7B6508A-6A7E-4163-95D8-DA8514CD4E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39104">
              <a:off x="3840" y="1680"/>
              <a:ext cx="911" cy="1149"/>
            </a:xfrm>
            <a:custGeom>
              <a:avLst/>
              <a:gdLst>
                <a:gd name="G0" fmla="+- 7455 0 0"/>
                <a:gd name="G1" fmla="+- 21600 0 7455"/>
                <a:gd name="G2" fmla="*/ 7455 1 2"/>
                <a:gd name="G3" fmla="+- 21600 0 G2"/>
                <a:gd name="G4" fmla="+/ 7455 21600 2"/>
                <a:gd name="G5" fmla="+/ G1 0 2"/>
                <a:gd name="G6" fmla="*/ 21600 21600 7455"/>
                <a:gd name="G7" fmla="*/ G6 1 2"/>
                <a:gd name="G8" fmla="+- 21600 0 G7"/>
                <a:gd name="G9" fmla="*/ 21600 1 2"/>
                <a:gd name="G10" fmla="+- 7455 0 G9"/>
                <a:gd name="G11" fmla="?: G10 G8 0"/>
                <a:gd name="G12" fmla="?: G10 G7 21600"/>
                <a:gd name="T0" fmla="*/ 17872 w 21600"/>
                <a:gd name="T1" fmla="*/ 10800 h 21600"/>
                <a:gd name="T2" fmla="*/ 10800 w 21600"/>
                <a:gd name="T3" fmla="*/ 21600 h 21600"/>
                <a:gd name="T4" fmla="*/ 3728 w 21600"/>
                <a:gd name="T5" fmla="*/ 10800 h 21600"/>
                <a:gd name="T6" fmla="*/ 10800 w 21600"/>
                <a:gd name="T7" fmla="*/ 0 h 21600"/>
                <a:gd name="T8" fmla="*/ 5528 w 21600"/>
                <a:gd name="T9" fmla="*/ 5528 h 21600"/>
                <a:gd name="T10" fmla="*/ 16072 w 21600"/>
                <a:gd name="T11" fmla="*/ 1607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7455" y="21600"/>
                  </a:lnTo>
                  <a:lnTo>
                    <a:pt x="14145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66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48" name="Graphic 19">
            <a:extLst>
              <a:ext uri="{FF2B5EF4-FFF2-40B4-BE49-F238E27FC236}">
                <a16:creationId xmlns:a16="http://schemas.microsoft.com/office/drawing/2014/main" id="{8751D7BE-57F5-4C29-9A8C-ACE54C48AD5A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xmlns="" r:embed="rId22"/>
              </a:ext>
            </a:extLst>
          </a:blip>
          <a:stretch>
            <a:fillRect/>
          </a:stretch>
        </p:blipFill>
        <p:spPr>
          <a:xfrm>
            <a:off x="3791744" y="3200253"/>
            <a:ext cx="764618" cy="879344"/>
          </a:xfrm>
          <a:prstGeom prst="rect">
            <a:avLst/>
          </a:prstGeom>
        </p:spPr>
      </p:pic>
      <p:pic>
        <p:nvPicPr>
          <p:cNvPr id="49" name="Graphic 9">
            <a:extLst>
              <a:ext uri="{FF2B5EF4-FFF2-40B4-BE49-F238E27FC236}">
                <a16:creationId xmlns:a16="http://schemas.microsoft.com/office/drawing/2014/main" id="{2C4C04ED-B993-47D1-B4DE-6A4203A2FBA4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xmlns="" r:embed="rId24"/>
              </a:ext>
            </a:extLst>
          </a:blip>
          <a:stretch>
            <a:fillRect/>
          </a:stretch>
        </p:blipFill>
        <p:spPr>
          <a:xfrm flipH="1" flipV="1">
            <a:off x="530482" y="5237516"/>
            <a:ext cx="180061" cy="626174"/>
          </a:xfrm>
          <a:prstGeom prst="rect">
            <a:avLst/>
          </a:prstGeom>
        </p:spPr>
      </p:pic>
      <p:sp>
        <p:nvSpPr>
          <p:cNvPr id="50" name="Isosceles Triangle 11">
            <a:extLst>
              <a:ext uri="{FF2B5EF4-FFF2-40B4-BE49-F238E27FC236}">
                <a16:creationId xmlns:a16="http://schemas.microsoft.com/office/drawing/2014/main" id="{85083920-47C3-4D6F-BB27-35A63FF0699D}"/>
              </a:ext>
            </a:extLst>
          </p:cNvPr>
          <p:cNvSpPr/>
          <p:nvPr/>
        </p:nvSpPr>
        <p:spPr>
          <a:xfrm>
            <a:off x="2590063" y="5847074"/>
            <a:ext cx="304800" cy="304800"/>
          </a:xfrm>
          <a:prstGeom prst="triangle">
            <a:avLst/>
          </a:prstGeom>
          <a:solidFill>
            <a:srgbClr val="FF000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" name="Graphic 10">
            <a:extLst>
              <a:ext uri="{FF2B5EF4-FFF2-40B4-BE49-F238E27FC236}">
                <a16:creationId xmlns:a16="http://schemas.microsoft.com/office/drawing/2014/main" id="{E96B99A7-8856-458A-BF89-E6141D5432B8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xmlns="" r:embed="rId26"/>
              </a:ext>
            </a:extLst>
          </a:blip>
          <a:stretch>
            <a:fillRect/>
          </a:stretch>
        </p:blipFill>
        <p:spPr>
          <a:xfrm>
            <a:off x="912285" y="5052159"/>
            <a:ext cx="339046" cy="1131216"/>
          </a:xfrm>
          <a:prstGeom prst="rect">
            <a:avLst/>
          </a:prstGeom>
        </p:spPr>
      </p:pic>
      <p:pic>
        <p:nvPicPr>
          <p:cNvPr id="52" name="Graphic 16">
            <a:extLst>
              <a:ext uri="{FF2B5EF4-FFF2-40B4-BE49-F238E27FC236}">
                <a16:creationId xmlns:a16="http://schemas.microsoft.com/office/drawing/2014/main" id="{A83C1D94-A226-4239-8C2B-617F24EF4C1C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xmlns="" r:embed="rId28"/>
              </a:ext>
            </a:extLst>
          </a:blip>
          <a:stretch>
            <a:fillRect/>
          </a:stretch>
        </p:blipFill>
        <p:spPr>
          <a:xfrm>
            <a:off x="4840516" y="1662625"/>
            <a:ext cx="1163053" cy="790575"/>
          </a:xfrm>
          <a:prstGeom prst="rect">
            <a:avLst/>
          </a:prstGeom>
        </p:spPr>
      </p:pic>
      <p:pic>
        <p:nvPicPr>
          <p:cNvPr id="53" name="Graphic 27">
            <a:extLst>
              <a:ext uri="{FF2B5EF4-FFF2-40B4-BE49-F238E27FC236}">
                <a16:creationId xmlns:a16="http://schemas.microsoft.com/office/drawing/2014/main" id="{5C0965A4-EF54-49D1-986B-EA917751CE75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xmlns="" r:embed="rId30"/>
              </a:ext>
            </a:extLst>
          </a:blip>
          <a:stretch>
            <a:fillRect/>
          </a:stretch>
        </p:blipFill>
        <p:spPr>
          <a:xfrm>
            <a:off x="7162446" y="2432832"/>
            <a:ext cx="1084985" cy="636587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4B6715B0-B498-424B-8B22-56EC5002D8EF}"/>
              </a:ext>
            </a:extLst>
          </p:cNvPr>
          <p:cNvSpPr/>
          <p:nvPr/>
        </p:nvSpPr>
        <p:spPr>
          <a:xfrm>
            <a:off x="11493085" y="3341643"/>
            <a:ext cx="515682" cy="3950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Oval 24">
            <a:extLst>
              <a:ext uri="{FF2B5EF4-FFF2-40B4-BE49-F238E27FC236}">
                <a16:creationId xmlns:a16="http://schemas.microsoft.com/office/drawing/2014/main" id="{D24CDD08-637F-4576-8A65-84F4C6210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539" y="5863690"/>
            <a:ext cx="259889" cy="271571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8F7A9C8-F173-4C0B-81C0-6A6290164D5E}"/>
              </a:ext>
            </a:extLst>
          </p:cNvPr>
          <p:cNvSpPr/>
          <p:nvPr/>
        </p:nvSpPr>
        <p:spPr>
          <a:xfrm>
            <a:off x="10165067" y="2781432"/>
            <a:ext cx="375761" cy="596480"/>
          </a:xfrm>
          <a:prstGeom prst="rect">
            <a:avLst/>
          </a:prstGeom>
          <a:solidFill>
            <a:srgbClr val="FF000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3E07FA9-0860-4451-BE3E-C339B88B74BC}"/>
              </a:ext>
            </a:extLst>
          </p:cNvPr>
          <p:cNvSpPr/>
          <p:nvPr/>
        </p:nvSpPr>
        <p:spPr>
          <a:xfrm>
            <a:off x="10810369" y="3006970"/>
            <a:ext cx="413175" cy="1209020"/>
          </a:xfrm>
          <a:prstGeom prst="rect">
            <a:avLst/>
          </a:prstGeom>
          <a:solidFill>
            <a:schemeClr val="accent1">
              <a:alpha val="4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AutoShape 183">
            <a:extLst>
              <a:ext uri="{FF2B5EF4-FFF2-40B4-BE49-F238E27FC236}">
                <a16:creationId xmlns:a16="http://schemas.microsoft.com/office/drawing/2014/main" id="{C0D2A8CD-F482-4A58-B91F-934063C31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0986" y="3341643"/>
            <a:ext cx="219075" cy="192088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3580" tIns="41789" rIns="83580" bIns="41789" anchor="ctr"/>
          <a:lstStyle/>
          <a:p>
            <a:pPr marL="0" marR="0" lvl="0" indent="0" algn="ctr" defTabSz="8366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59" name="Oval 176">
            <a:extLst>
              <a:ext uri="{FF2B5EF4-FFF2-40B4-BE49-F238E27FC236}">
                <a16:creationId xmlns:a16="http://schemas.microsoft.com/office/drawing/2014/main" id="{61D35CD8-A66E-4936-A10F-A975616D2B3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635224" y="2403707"/>
            <a:ext cx="310600" cy="298864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60" name="Arc 365">
            <a:extLst>
              <a:ext uri="{FF2B5EF4-FFF2-40B4-BE49-F238E27FC236}">
                <a16:creationId xmlns:a16="http://schemas.microsoft.com/office/drawing/2014/main" id="{5269915D-9486-4B0D-ACD0-A6E870299F2B}"/>
              </a:ext>
            </a:extLst>
          </p:cNvPr>
          <p:cNvSpPr>
            <a:spLocks/>
          </p:cNvSpPr>
          <p:nvPr/>
        </p:nvSpPr>
        <p:spPr bwMode="auto">
          <a:xfrm rot="10567222" flipH="1" flipV="1">
            <a:off x="5950136" y="5802532"/>
            <a:ext cx="723900" cy="348775"/>
          </a:xfrm>
          <a:custGeom>
            <a:avLst/>
            <a:gdLst>
              <a:gd name="T0" fmla="*/ 0 w 32515"/>
              <a:gd name="T1" fmla="*/ 2147483647 h 21600"/>
              <a:gd name="T2" fmla="*/ 2147483647 w 32515"/>
              <a:gd name="T3" fmla="*/ 2147483647 h 21600"/>
              <a:gd name="T4" fmla="*/ 2147483647 w 32515"/>
              <a:gd name="T5" fmla="*/ 2147483647 h 21600"/>
              <a:gd name="T6" fmla="*/ 0 60000 65536"/>
              <a:gd name="T7" fmla="*/ 0 60000 65536"/>
              <a:gd name="T8" fmla="*/ 0 60000 65536"/>
              <a:gd name="T9" fmla="*/ 0 w 32515"/>
              <a:gd name="T10" fmla="*/ 0 h 21600"/>
              <a:gd name="T11" fmla="*/ 32515 w 3251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515" h="21600" fill="none" extrusionOk="0">
                <a:moveTo>
                  <a:pt x="-1" y="3555"/>
                </a:moveTo>
                <a:cubicBezTo>
                  <a:pt x="3525" y="1236"/>
                  <a:pt x="7652" y="-1"/>
                  <a:pt x="11873" y="-1"/>
                </a:cubicBezTo>
                <a:cubicBezTo>
                  <a:pt x="21352" y="-1"/>
                  <a:pt x="29724" y="6180"/>
                  <a:pt x="32515" y="15239"/>
                </a:cubicBezTo>
              </a:path>
              <a:path w="32515" h="21600" stroke="0" extrusionOk="0">
                <a:moveTo>
                  <a:pt x="-1" y="3555"/>
                </a:moveTo>
                <a:cubicBezTo>
                  <a:pt x="3525" y="1236"/>
                  <a:pt x="7652" y="-1"/>
                  <a:pt x="11873" y="-1"/>
                </a:cubicBezTo>
                <a:cubicBezTo>
                  <a:pt x="21352" y="-1"/>
                  <a:pt x="29724" y="6180"/>
                  <a:pt x="32515" y="15239"/>
                </a:cubicBezTo>
                <a:lnTo>
                  <a:pt x="11873" y="21600"/>
                </a:lnTo>
                <a:lnTo>
                  <a:pt x="-1" y="355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25">
            <a:extLst>
              <a:ext uri="{FF2B5EF4-FFF2-40B4-BE49-F238E27FC236}">
                <a16:creationId xmlns:a16="http://schemas.microsoft.com/office/drawing/2014/main" id="{1A9FF17F-72C8-4FC7-BC61-0DADECD3B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818" y="1534927"/>
            <a:ext cx="375787" cy="239870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</a:t>
            </a:r>
          </a:p>
        </p:txBody>
      </p:sp>
      <p:sp>
        <p:nvSpPr>
          <p:cNvPr id="62" name="Oval 24">
            <a:extLst>
              <a:ext uri="{FF2B5EF4-FFF2-40B4-BE49-F238E27FC236}">
                <a16:creationId xmlns:a16="http://schemas.microsoft.com/office/drawing/2014/main" id="{D24CDD08-637F-4576-8A65-84F4C6210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329" y="5856708"/>
            <a:ext cx="259889" cy="271571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5097197-101D-4D1A-BBCF-6C367B906750}"/>
              </a:ext>
            </a:extLst>
          </p:cNvPr>
          <p:cNvCxnSpPr>
            <a:cxnSpLocks/>
          </p:cNvCxnSpPr>
          <p:nvPr/>
        </p:nvCxnSpPr>
        <p:spPr>
          <a:xfrm flipV="1">
            <a:off x="4056869" y="6581780"/>
            <a:ext cx="2396747" cy="13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66371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A0499E7-D9E7-354E-A180-99BA0B672F13}"/>
              </a:ext>
            </a:extLst>
          </p:cNvPr>
          <p:cNvGraphicFramePr>
            <a:graphicFrameLocks noGrp="1"/>
          </p:cNvGraphicFramePr>
          <p:nvPr/>
        </p:nvGraphicFramePr>
        <p:xfrm>
          <a:off x="0" y="-1"/>
          <a:ext cx="12192002" cy="234446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33772">
                  <a:extLst>
                    <a:ext uri="{9D8B030D-6E8A-4147-A177-3AD203B41FA5}">
                      <a16:colId xmlns:a16="http://schemas.microsoft.com/office/drawing/2014/main" val="2188576719"/>
                    </a:ext>
                  </a:extLst>
                </a:gridCol>
                <a:gridCol w="1007106">
                  <a:extLst>
                    <a:ext uri="{9D8B030D-6E8A-4147-A177-3AD203B41FA5}">
                      <a16:colId xmlns:a16="http://schemas.microsoft.com/office/drawing/2014/main" val="1864953723"/>
                    </a:ext>
                  </a:extLst>
                </a:gridCol>
                <a:gridCol w="1360195">
                  <a:extLst>
                    <a:ext uri="{9D8B030D-6E8A-4147-A177-3AD203B41FA5}">
                      <a16:colId xmlns:a16="http://schemas.microsoft.com/office/drawing/2014/main" val="1190818198"/>
                    </a:ext>
                  </a:extLst>
                </a:gridCol>
                <a:gridCol w="1023958">
                  <a:extLst>
                    <a:ext uri="{9D8B030D-6E8A-4147-A177-3AD203B41FA5}">
                      <a16:colId xmlns:a16="http://schemas.microsoft.com/office/drawing/2014/main" val="2429929498"/>
                    </a:ext>
                  </a:extLst>
                </a:gridCol>
                <a:gridCol w="1251058">
                  <a:extLst>
                    <a:ext uri="{9D8B030D-6E8A-4147-A177-3AD203B41FA5}">
                      <a16:colId xmlns:a16="http://schemas.microsoft.com/office/drawing/2014/main" val="3125676612"/>
                    </a:ext>
                  </a:extLst>
                </a:gridCol>
                <a:gridCol w="796858">
                  <a:extLst>
                    <a:ext uri="{9D8B030D-6E8A-4147-A177-3AD203B41FA5}">
                      <a16:colId xmlns:a16="http://schemas.microsoft.com/office/drawing/2014/main" val="4025953533"/>
                    </a:ext>
                  </a:extLst>
                </a:gridCol>
                <a:gridCol w="239940">
                  <a:extLst>
                    <a:ext uri="{9D8B030D-6E8A-4147-A177-3AD203B41FA5}">
                      <a16:colId xmlns:a16="http://schemas.microsoft.com/office/drawing/2014/main" val="2151663803"/>
                    </a:ext>
                  </a:extLst>
                </a:gridCol>
                <a:gridCol w="674883">
                  <a:extLst>
                    <a:ext uri="{9D8B030D-6E8A-4147-A177-3AD203B41FA5}">
                      <a16:colId xmlns:a16="http://schemas.microsoft.com/office/drawing/2014/main" val="1207853578"/>
                    </a:ext>
                  </a:extLst>
                </a:gridCol>
                <a:gridCol w="5004232">
                  <a:extLst>
                    <a:ext uri="{9D8B030D-6E8A-4147-A177-3AD203B41FA5}">
                      <a16:colId xmlns:a16="http://schemas.microsoft.com/office/drawing/2014/main" val="3269968026"/>
                    </a:ext>
                  </a:extLst>
                </a:gridCol>
              </a:tblGrid>
              <a:tr h="366188">
                <a:tc grid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</a:rPr>
                        <a:t>Session Information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957477"/>
                  </a:ext>
                </a:extLst>
              </a:tr>
              <a:tr h="521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Date: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Time available: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Group size 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Location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1713866"/>
                  </a:ext>
                </a:extLst>
              </a:tr>
              <a:tr h="366188">
                <a:tc grid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</a:rPr>
                        <a:t>Resources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568198"/>
                  </a:ext>
                </a:extLst>
              </a:tr>
              <a:tr h="4676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Equipment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882648"/>
                  </a:ext>
                </a:extLst>
              </a:tr>
              <a:tr h="450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Safe design of session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Leadership Theories to be considered within delivery ( delete theories  not implemented)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Classical conditioning, operant conditioning, observational learning, Thorndike's law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545256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4175F8E-29FB-E349-BEA3-F3637CA63A6E}"/>
              </a:ext>
            </a:extLst>
          </p:cNvPr>
          <p:cNvGraphicFramePr>
            <a:graphicFrameLocks noGrp="1"/>
          </p:cNvGraphicFramePr>
          <p:nvPr/>
        </p:nvGraphicFramePr>
        <p:xfrm>
          <a:off x="1" y="2352477"/>
          <a:ext cx="12192000" cy="450552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71587">
                  <a:extLst>
                    <a:ext uri="{9D8B030D-6E8A-4147-A177-3AD203B41FA5}">
                      <a16:colId xmlns:a16="http://schemas.microsoft.com/office/drawing/2014/main" val="3680876863"/>
                    </a:ext>
                  </a:extLst>
                </a:gridCol>
                <a:gridCol w="5057775">
                  <a:extLst>
                    <a:ext uri="{9D8B030D-6E8A-4147-A177-3AD203B41FA5}">
                      <a16:colId xmlns:a16="http://schemas.microsoft.com/office/drawing/2014/main" val="3340757213"/>
                    </a:ext>
                  </a:extLst>
                </a:gridCol>
                <a:gridCol w="1414462">
                  <a:extLst>
                    <a:ext uri="{9D8B030D-6E8A-4147-A177-3AD203B41FA5}">
                      <a16:colId xmlns:a16="http://schemas.microsoft.com/office/drawing/2014/main" val="2723927551"/>
                    </a:ext>
                  </a:extLst>
                </a:gridCol>
                <a:gridCol w="4448176">
                  <a:extLst>
                    <a:ext uri="{9D8B030D-6E8A-4147-A177-3AD203B41FA5}">
                      <a16:colId xmlns:a16="http://schemas.microsoft.com/office/drawing/2014/main" val="2719135447"/>
                    </a:ext>
                  </a:extLst>
                </a:gridCol>
              </a:tblGrid>
              <a:tr h="274993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bg1"/>
                          </a:solidFill>
                          <a:effectLst/>
                        </a:rPr>
                        <a:t>Pre- Session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062963"/>
                  </a:ext>
                </a:extLst>
              </a:tr>
              <a:tr h="529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Topic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Specific Coaching / Leadership styles</a:t>
                      </a:r>
                      <a:endParaRPr lang="en-GB" dirty="0"/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0355647"/>
                  </a:ext>
                </a:extLst>
              </a:tr>
              <a:tr h="363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Link to Coaching Series Plan: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476937"/>
                  </a:ext>
                </a:extLst>
              </a:tr>
              <a:tr h="120795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Individual player considerations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Technical/Tactical (Coaching points)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Psychological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894734"/>
                  </a:ext>
                </a:extLst>
              </a:tr>
              <a:tr h="105883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Physical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Social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428573"/>
                  </a:ext>
                </a:extLst>
              </a:tr>
              <a:tr h="10706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Session Aim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Session objectives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936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85394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8233" y="33245"/>
            <a:ext cx="7173803" cy="863790"/>
          </a:xfrm>
        </p:spPr>
        <p:txBody>
          <a:bodyPr>
            <a:normAutofit fontScale="90000"/>
          </a:bodyPr>
          <a:lstStyle/>
          <a:p>
            <a:r>
              <a:rPr lang="en-GB" sz="5400" b="1" dirty="0">
                <a:solidFill>
                  <a:schemeClr val="bg1"/>
                </a:solidFill>
              </a:rPr>
              <a:t/>
            </a:r>
            <a:br>
              <a:rPr lang="en-GB" sz="54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/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>Activity: Arrival Activity</a:t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3600" b="1" dirty="0">
                <a:solidFill>
                  <a:schemeClr val="bg1"/>
                </a:solidFill>
              </a:rPr>
              <a:t/>
            </a:r>
            <a:br>
              <a:rPr lang="en-GB" sz="3600" b="1" dirty="0">
                <a:solidFill>
                  <a:schemeClr val="bg1"/>
                </a:solidFill>
              </a:rPr>
            </a:b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Image result for community sports foundati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utoShape 4" descr="Image result for community sports foundation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 rot="5400000">
            <a:off x="860499" y="494740"/>
            <a:ext cx="5431536" cy="652688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6F33C23-D3EB-604C-A88C-DD1035E9A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952472"/>
              </p:ext>
            </p:extLst>
          </p:nvPr>
        </p:nvGraphicFramePr>
        <p:xfrm>
          <a:off x="6992111" y="119155"/>
          <a:ext cx="5058768" cy="670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5745">
                  <a:extLst>
                    <a:ext uri="{9D8B030D-6E8A-4147-A177-3AD203B41FA5}">
                      <a16:colId xmlns:a16="http://schemas.microsoft.com/office/drawing/2014/main" val="475589916"/>
                    </a:ext>
                  </a:extLst>
                </a:gridCol>
                <a:gridCol w="1773023">
                  <a:extLst>
                    <a:ext uri="{9D8B030D-6E8A-4147-A177-3AD203B41FA5}">
                      <a16:colId xmlns:a16="http://schemas.microsoft.com/office/drawing/2014/main" val="1156227604"/>
                    </a:ext>
                  </a:extLst>
                </a:gridCol>
              </a:tblGrid>
              <a:tr h="16764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Organisation &amp; Timing :</a:t>
                      </a:r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n-lt"/>
                          <a:ea typeface="Arial" charset="0"/>
                          <a:cs typeface="Arial" charset="0"/>
                        </a:rPr>
                        <a:t>Technical coaching </a:t>
                      </a:r>
                      <a:r>
                        <a:rPr lang="en-US" sz="1200" b="1" dirty="0" smtClean="0">
                          <a:latin typeface="+mn-lt"/>
                          <a:ea typeface="Arial" charset="0"/>
                          <a:cs typeface="Arial" charset="0"/>
                        </a:rPr>
                        <a:t>points </a:t>
                      </a:r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19615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Description:</a:t>
                      </a:r>
                    </a:p>
                    <a:p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045577"/>
                  </a:ext>
                </a:extLst>
              </a:tr>
              <a:tr h="1676400"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Progressions:</a:t>
                      </a:r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648687"/>
                  </a:ext>
                </a:extLst>
              </a:tr>
              <a:tr h="1676400"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Challenges / Conditions / S.T.E.P:</a:t>
                      </a:r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018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647151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8233" y="33245"/>
            <a:ext cx="7173803" cy="863790"/>
          </a:xfrm>
        </p:spPr>
        <p:txBody>
          <a:bodyPr>
            <a:normAutofit fontScale="90000"/>
          </a:bodyPr>
          <a:lstStyle/>
          <a:p>
            <a:r>
              <a:rPr lang="en-GB" sz="5400" b="1" dirty="0">
                <a:solidFill>
                  <a:schemeClr val="bg1"/>
                </a:solidFill>
              </a:rPr>
              <a:t/>
            </a:r>
            <a:br>
              <a:rPr lang="en-GB" sz="54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/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>Activity: Warm up</a:t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3600" b="1" dirty="0">
                <a:solidFill>
                  <a:schemeClr val="bg1"/>
                </a:solidFill>
              </a:rPr>
              <a:t/>
            </a:r>
            <a:br>
              <a:rPr lang="en-GB" sz="3600" b="1" dirty="0">
                <a:solidFill>
                  <a:schemeClr val="bg1"/>
                </a:solidFill>
              </a:rPr>
            </a:b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Image result for community sports foundati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utoShape 4" descr="Image result for community sports foundation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 rot="5400000">
            <a:off x="860499" y="494740"/>
            <a:ext cx="5431536" cy="652688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6F33C23-D3EB-604C-A88C-DD1035E9A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961998"/>
              </p:ext>
            </p:extLst>
          </p:nvPr>
        </p:nvGraphicFramePr>
        <p:xfrm>
          <a:off x="6992111" y="119155"/>
          <a:ext cx="5058768" cy="670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5745">
                  <a:extLst>
                    <a:ext uri="{9D8B030D-6E8A-4147-A177-3AD203B41FA5}">
                      <a16:colId xmlns:a16="http://schemas.microsoft.com/office/drawing/2014/main" val="475589916"/>
                    </a:ext>
                  </a:extLst>
                </a:gridCol>
                <a:gridCol w="1773023">
                  <a:extLst>
                    <a:ext uri="{9D8B030D-6E8A-4147-A177-3AD203B41FA5}">
                      <a16:colId xmlns:a16="http://schemas.microsoft.com/office/drawing/2014/main" val="1156227604"/>
                    </a:ext>
                  </a:extLst>
                </a:gridCol>
              </a:tblGrid>
              <a:tr h="16764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Organisation &amp; Timing :</a:t>
                      </a:r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+mn-lt"/>
                          <a:ea typeface="Arial" charset="0"/>
                          <a:cs typeface="Arial" charset="0"/>
                        </a:rPr>
                        <a:t>Technical coaching points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19615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Description:</a:t>
                      </a:r>
                    </a:p>
                    <a:p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045577"/>
                  </a:ext>
                </a:extLst>
              </a:tr>
              <a:tr h="1676400"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Progressions:</a:t>
                      </a:r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648687"/>
                  </a:ext>
                </a:extLst>
              </a:tr>
              <a:tr h="1676400"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Challenges / Conditions / S.T.E.P:</a:t>
                      </a:r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018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04148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8233" y="33245"/>
            <a:ext cx="7173803" cy="863790"/>
          </a:xfrm>
        </p:spPr>
        <p:txBody>
          <a:bodyPr>
            <a:normAutofit fontScale="90000"/>
          </a:bodyPr>
          <a:lstStyle/>
          <a:p>
            <a:r>
              <a:rPr lang="en-GB" sz="5400" b="1" dirty="0">
                <a:solidFill>
                  <a:schemeClr val="bg1"/>
                </a:solidFill>
              </a:rPr>
              <a:t/>
            </a:r>
            <a:br>
              <a:rPr lang="en-GB" sz="54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/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>Activity: Isolated Practice</a:t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3600" b="1" dirty="0">
                <a:solidFill>
                  <a:schemeClr val="bg1"/>
                </a:solidFill>
              </a:rPr>
              <a:t/>
            </a:r>
            <a:br>
              <a:rPr lang="en-GB" sz="3600" b="1" dirty="0">
                <a:solidFill>
                  <a:schemeClr val="bg1"/>
                </a:solidFill>
              </a:rPr>
            </a:b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Image result for community sports foundati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utoShape 4" descr="Image result for community sports foundation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 rot="5400000">
            <a:off x="860499" y="494740"/>
            <a:ext cx="5431536" cy="652688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6F33C23-D3EB-604C-A88C-DD1035E9A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281687"/>
              </p:ext>
            </p:extLst>
          </p:nvPr>
        </p:nvGraphicFramePr>
        <p:xfrm>
          <a:off x="6992111" y="119155"/>
          <a:ext cx="5058768" cy="670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5745">
                  <a:extLst>
                    <a:ext uri="{9D8B030D-6E8A-4147-A177-3AD203B41FA5}">
                      <a16:colId xmlns:a16="http://schemas.microsoft.com/office/drawing/2014/main" val="475589916"/>
                    </a:ext>
                  </a:extLst>
                </a:gridCol>
                <a:gridCol w="1773023">
                  <a:extLst>
                    <a:ext uri="{9D8B030D-6E8A-4147-A177-3AD203B41FA5}">
                      <a16:colId xmlns:a16="http://schemas.microsoft.com/office/drawing/2014/main" val="1156227604"/>
                    </a:ext>
                  </a:extLst>
                </a:gridCol>
              </a:tblGrid>
              <a:tr h="1676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n-lt"/>
                        </a:rPr>
                        <a:t>Organisation &amp; Timing :</a:t>
                      </a:r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+mn-lt"/>
                          <a:ea typeface="Arial" charset="0"/>
                          <a:cs typeface="Arial" charset="0"/>
                        </a:rPr>
                        <a:t>Technical coaching points 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19615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Description:</a:t>
                      </a:r>
                    </a:p>
                    <a:p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045577"/>
                  </a:ext>
                </a:extLst>
              </a:tr>
              <a:tr h="1676400"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Progressions:</a:t>
                      </a:r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648687"/>
                  </a:ext>
                </a:extLst>
              </a:tr>
              <a:tr h="1676400"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Challenges / Conditions / S.T.E.P:</a:t>
                      </a:r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018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61868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8233" y="33245"/>
            <a:ext cx="7173803" cy="863790"/>
          </a:xfrm>
        </p:spPr>
        <p:txBody>
          <a:bodyPr>
            <a:normAutofit fontScale="90000"/>
          </a:bodyPr>
          <a:lstStyle/>
          <a:p>
            <a:r>
              <a:rPr lang="en-GB" sz="5400" b="1" dirty="0">
                <a:solidFill>
                  <a:schemeClr val="bg1"/>
                </a:solidFill>
              </a:rPr>
              <a:t/>
            </a:r>
            <a:br>
              <a:rPr lang="en-GB" sz="54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/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>Activity: Conditioned Practice</a:t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3600" b="1" dirty="0">
                <a:solidFill>
                  <a:schemeClr val="bg1"/>
                </a:solidFill>
              </a:rPr>
              <a:t/>
            </a:r>
            <a:br>
              <a:rPr lang="en-GB" sz="3600" b="1" dirty="0">
                <a:solidFill>
                  <a:schemeClr val="bg1"/>
                </a:solidFill>
              </a:rPr>
            </a:b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Image result for community sports foundati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utoShape 4" descr="Image result for community sports foundation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 rot="5400000">
            <a:off x="860499" y="494740"/>
            <a:ext cx="5431536" cy="652688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6F33C23-D3EB-604C-A88C-DD1035E9A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717574"/>
              </p:ext>
            </p:extLst>
          </p:nvPr>
        </p:nvGraphicFramePr>
        <p:xfrm>
          <a:off x="6992111" y="119155"/>
          <a:ext cx="5058768" cy="670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5745">
                  <a:extLst>
                    <a:ext uri="{9D8B030D-6E8A-4147-A177-3AD203B41FA5}">
                      <a16:colId xmlns:a16="http://schemas.microsoft.com/office/drawing/2014/main" val="475589916"/>
                    </a:ext>
                  </a:extLst>
                </a:gridCol>
                <a:gridCol w="1773023">
                  <a:extLst>
                    <a:ext uri="{9D8B030D-6E8A-4147-A177-3AD203B41FA5}">
                      <a16:colId xmlns:a16="http://schemas.microsoft.com/office/drawing/2014/main" val="1156227604"/>
                    </a:ext>
                  </a:extLst>
                </a:gridCol>
              </a:tblGrid>
              <a:tr h="16764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Organisation &amp; Timing :</a:t>
                      </a:r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n-lt"/>
                          <a:ea typeface="Arial" charset="0"/>
                          <a:cs typeface="Arial" charset="0"/>
                        </a:rPr>
                        <a:t>Technical coaching </a:t>
                      </a:r>
                      <a:r>
                        <a:rPr lang="en-US" sz="1200" b="1" dirty="0" smtClean="0">
                          <a:latin typeface="+mn-lt"/>
                          <a:ea typeface="Arial" charset="0"/>
                          <a:cs typeface="Arial" charset="0"/>
                        </a:rPr>
                        <a:t>points </a:t>
                      </a:r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19615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Description:</a:t>
                      </a:r>
                    </a:p>
                    <a:p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045577"/>
                  </a:ext>
                </a:extLst>
              </a:tr>
              <a:tr h="1676400"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Progressions:</a:t>
                      </a:r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648687"/>
                  </a:ext>
                </a:extLst>
              </a:tr>
              <a:tr h="1676400"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Challenges / Conditions / S.T.E.P:</a:t>
                      </a:r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018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88364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8233" y="33245"/>
            <a:ext cx="7173803" cy="863790"/>
          </a:xfrm>
        </p:spPr>
        <p:txBody>
          <a:bodyPr>
            <a:normAutofit fontScale="90000"/>
          </a:bodyPr>
          <a:lstStyle/>
          <a:p>
            <a:r>
              <a:rPr lang="en-GB" sz="5400" b="1" dirty="0">
                <a:solidFill>
                  <a:schemeClr val="bg1"/>
                </a:solidFill>
              </a:rPr>
              <a:t/>
            </a:r>
            <a:br>
              <a:rPr lang="en-GB" sz="54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/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>Activity: Competitive Practice</a:t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3600" b="1" dirty="0">
                <a:solidFill>
                  <a:schemeClr val="bg1"/>
                </a:solidFill>
              </a:rPr>
              <a:t/>
            </a:r>
            <a:br>
              <a:rPr lang="en-GB" sz="3600" b="1" dirty="0">
                <a:solidFill>
                  <a:schemeClr val="bg1"/>
                </a:solidFill>
              </a:rPr>
            </a:b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Image result for community sports foundati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utoShape 4" descr="Image result for community sports foundation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 rot="5400000">
            <a:off x="860499" y="494740"/>
            <a:ext cx="5431536" cy="652688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6F33C23-D3EB-604C-A88C-DD1035E9A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563009"/>
              </p:ext>
            </p:extLst>
          </p:nvPr>
        </p:nvGraphicFramePr>
        <p:xfrm>
          <a:off x="6992111" y="119155"/>
          <a:ext cx="5058768" cy="670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5745">
                  <a:extLst>
                    <a:ext uri="{9D8B030D-6E8A-4147-A177-3AD203B41FA5}">
                      <a16:colId xmlns:a16="http://schemas.microsoft.com/office/drawing/2014/main" val="475589916"/>
                    </a:ext>
                  </a:extLst>
                </a:gridCol>
                <a:gridCol w="1773023">
                  <a:extLst>
                    <a:ext uri="{9D8B030D-6E8A-4147-A177-3AD203B41FA5}">
                      <a16:colId xmlns:a16="http://schemas.microsoft.com/office/drawing/2014/main" val="1156227604"/>
                    </a:ext>
                  </a:extLst>
                </a:gridCol>
              </a:tblGrid>
              <a:tr h="16764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Organisation &amp; Timing :</a:t>
                      </a:r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n-lt"/>
                          <a:ea typeface="Arial" charset="0"/>
                          <a:cs typeface="Arial" charset="0"/>
                        </a:rPr>
                        <a:t>Technical coaching </a:t>
                      </a:r>
                      <a:r>
                        <a:rPr lang="en-US" sz="1200" b="1" dirty="0" smtClean="0">
                          <a:latin typeface="+mn-lt"/>
                          <a:ea typeface="Arial" charset="0"/>
                          <a:cs typeface="Arial" charset="0"/>
                        </a:rPr>
                        <a:t>points</a:t>
                      </a:r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19615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Description:</a:t>
                      </a:r>
                    </a:p>
                    <a:p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045577"/>
                  </a:ext>
                </a:extLst>
              </a:tr>
              <a:tr h="1676400"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Progressions:</a:t>
                      </a:r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648687"/>
                  </a:ext>
                </a:extLst>
              </a:tr>
              <a:tr h="1676400"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Challenges / Conditions / S.T.E.P:</a:t>
                      </a:r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018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58304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48233" y="33245"/>
            <a:ext cx="7173803" cy="863790"/>
          </a:xfrm>
        </p:spPr>
        <p:txBody>
          <a:bodyPr>
            <a:normAutofit fontScale="90000"/>
          </a:bodyPr>
          <a:lstStyle/>
          <a:p>
            <a:r>
              <a:rPr lang="en-GB" sz="5400" b="1" dirty="0">
                <a:solidFill>
                  <a:schemeClr val="bg1"/>
                </a:solidFill>
              </a:rPr>
              <a:t/>
            </a:r>
            <a:br>
              <a:rPr lang="en-GB" sz="54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/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2000" b="1" dirty="0">
                <a:solidFill>
                  <a:schemeClr val="bg1"/>
                </a:solidFill>
              </a:rPr>
              <a:t>Activity: Cool Down</a:t>
            </a:r>
            <a:br>
              <a:rPr lang="en-GB" sz="2000" b="1" dirty="0">
                <a:solidFill>
                  <a:schemeClr val="bg1"/>
                </a:solidFill>
              </a:rPr>
            </a:br>
            <a:r>
              <a:rPr lang="en-GB" sz="3600" b="1" dirty="0">
                <a:solidFill>
                  <a:schemeClr val="bg1"/>
                </a:solidFill>
              </a:rPr>
              <a:t/>
            </a:r>
            <a:br>
              <a:rPr lang="en-GB" sz="3600" b="1" dirty="0">
                <a:solidFill>
                  <a:schemeClr val="bg1"/>
                </a:solidFill>
              </a:rPr>
            </a:b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" name="AutoShape 2" descr="Image result for community sports foundation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utoShape 4" descr="Image result for community sports foundation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 rot="5400000">
            <a:off x="860499" y="494740"/>
            <a:ext cx="5431536" cy="652688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6F33C23-D3EB-604C-A88C-DD1035E9A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900142"/>
              </p:ext>
            </p:extLst>
          </p:nvPr>
        </p:nvGraphicFramePr>
        <p:xfrm>
          <a:off x="6992111" y="119155"/>
          <a:ext cx="5058768" cy="670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5745">
                  <a:extLst>
                    <a:ext uri="{9D8B030D-6E8A-4147-A177-3AD203B41FA5}">
                      <a16:colId xmlns:a16="http://schemas.microsoft.com/office/drawing/2014/main" val="475589916"/>
                    </a:ext>
                  </a:extLst>
                </a:gridCol>
                <a:gridCol w="1773023">
                  <a:extLst>
                    <a:ext uri="{9D8B030D-6E8A-4147-A177-3AD203B41FA5}">
                      <a16:colId xmlns:a16="http://schemas.microsoft.com/office/drawing/2014/main" val="1156227604"/>
                    </a:ext>
                  </a:extLst>
                </a:gridCol>
              </a:tblGrid>
              <a:tr h="16764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Organisation &amp; Timing :</a:t>
                      </a:r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n-lt"/>
                          <a:ea typeface="Arial" charset="0"/>
                          <a:cs typeface="Arial" charset="0"/>
                        </a:rPr>
                        <a:t>Technical coaching </a:t>
                      </a:r>
                      <a:r>
                        <a:rPr lang="en-US" sz="1200" b="1" dirty="0" smtClean="0">
                          <a:latin typeface="+mn-lt"/>
                          <a:ea typeface="Arial" charset="0"/>
                          <a:cs typeface="Arial" charset="0"/>
                        </a:rPr>
                        <a:t>points </a:t>
                      </a:r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19615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Description:</a:t>
                      </a:r>
                    </a:p>
                    <a:p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045577"/>
                  </a:ext>
                </a:extLst>
              </a:tr>
              <a:tr h="1676400"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Progressions:</a:t>
                      </a:r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648687"/>
                  </a:ext>
                </a:extLst>
              </a:tr>
              <a:tr h="1676400"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+mn-lt"/>
                        </a:rPr>
                        <a:t>Challenges / Conditions / S.T.E.P:</a:t>
                      </a:r>
                      <a:endParaRPr lang="en-US" sz="1200" b="1" dirty="0"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018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41989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View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365</Words>
  <Application>Microsoft Office PowerPoint</Application>
  <PresentationFormat>Widescreen</PresentationFormat>
  <Paragraphs>186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MS PGothic</vt:lpstr>
      <vt:lpstr>Arial</vt:lpstr>
      <vt:lpstr>Calibri</vt:lpstr>
      <vt:lpstr>Calibri Light</vt:lpstr>
      <vt:lpstr>Century Schoolbook</vt:lpstr>
      <vt:lpstr>Roboto Condensed</vt:lpstr>
      <vt:lpstr>Times New Roman</vt:lpstr>
      <vt:lpstr>Wingdings 2</vt:lpstr>
      <vt:lpstr>View</vt:lpstr>
      <vt:lpstr>1_Office Theme</vt:lpstr>
      <vt:lpstr>Name: Coaching Session 1 Sport: Focus:</vt:lpstr>
      <vt:lpstr>PowerPoint Presentation</vt:lpstr>
      <vt:lpstr>PowerPoint Presentation</vt:lpstr>
      <vt:lpstr>  Activity: Arrival Activity  </vt:lpstr>
      <vt:lpstr>  Activity: Warm up  </vt:lpstr>
      <vt:lpstr>  Activity: Isolated Practice  </vt:lpstr>
      <vt:lpstr>  Activity: Conditioned Practice  </vt:lpstr>
      <vt:lpstr>  Activity: Competitive Practice  </vt:lpstr>
      <vt:lpstr>  Activity: Cool Down  </vt:lpstr>
      <vt:lpstr>PowerPoint Presentation</vt:lpstr>
      <vt:lpstr>PowerPoint Presentation</vt:lpstr>
    </vt:vector>
  </TitlesOfParts>
  <Company>Ashton Sixth Form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YOUR 3 x COACHING SESSIONS</dc:title>
  <dc:creator>Andrew Leech</dc:creator>
  <cp:lastModifiedBy>Andrew Leech</cp:lastModifiedBy>
  <cp:revision>7</cp:revision>
  <dcterms:created xsi:type="dcterms:W3CDTF">2021-02-03T11:42:07Z</dcterms:created>
  <dcterms:modified xsi:type="dcterms:W3CDTF">2023-08-31T08:35:57Z</dcterms:modified>
</cp:coreProperties>
</file>