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</p:sldMasterIdLst>
  <p:notesMasterIdLst>
    <p:notesMasterId r:id="rId18"/>
  </p:notesMasterIdLst>
  <p:sldIdLst>
    <p:sldId id="308" r:id="rId3"/>
    <p:sldId id="346" r:id="rId4"/>
    <p:sldId id="310" r:id="rId5"/>
    <p:sldId id="325" r:id="rId6"/>
    <p:sldId id="312" r:id="rId7"/>
    <p:sldId id="313" r:id="rId8"/>
    <p:sldId id="347" r:id="rId9"/>
    <p:sldId id="316" r:id="rId10"/>
    <p:sldId id="349" r:id="rId11"/>
    <p:sldId id="326" r:id="rId12"/>
    <p:sldId id="327" r:id="rId13"/>
    <p:sldId id="328" r:id="rId14"/>
    <p:sldId id="330" r:id="rId15"/>
    <p:sldId id="331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072E7-FB84-2DE1-6B59-5180B5DA94E4}" v="11" dt="2024-09-16T08:53:00.306"/>
    <p1510:client id="{8D6B06BA-A684-6B2A-A52B-AB98B7B68093}" v="30" dt="2024-09-16T08:48:23.076"/>
    <p1510:client id="{DC921BE2-CC13-358E-04CA-52D2EFC0D7E1}" v="991" dt="2024-09-16T10:14:10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5BFDB-B579-4955-BC87-AF63090BEE4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DB872-4700-4AEA-8F04-1BF5865F8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5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11" y="27987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1" y="5392738"/>
            <a:ext cx="9144000" cy="94138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2" y="339911"/>
            <a:ext cx="1414404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6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2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679234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5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18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6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4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3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4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4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5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83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95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07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44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97895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5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2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0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5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5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1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5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0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7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DC3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624" y="3315867"/>
            <a:ext cx="9120907" cy="2862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Welcome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to all parents and carers of our new students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2F67-6F9E-4E8D-B492-67A43E5A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They have every chance of success!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BECB-35FE-4453-9B9F-40E2FA23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" y="1690688"/>
            <a:ext cx="11247783" cy="5158271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Excellent GCSE results: well done!</a:t>
            </a:r>
          </a:p>
          <a:p>
            <a:r>
              <a:rPr lang="en-GB" sz="2400" b="1" dirty="0"/>
              <a:t>This tells us that they are capable of excellent BTEC and A Level results</a:t>
            </a:r>
          </a:p>
          <a:p>
            <a:pPr marL="0" indent="0">
              <a:buNone/>
            </a:pPr>
            <a:endParaRPr lang="en-GB" sz="1300" b="1" dirty="0"/>
          </a:p>
          <a:p>
            <a:pPr marL="0" indent="0">
              <a:buNone/>
            </a:pPr>
            <a:r>
              <a:rPr lang="en-GB" sz="2400" b="1" dirty="0">
                <a:solidFill>
                  <a:srgbClr val="FFC000"/>
                </a:solidFill>
              </a:rPr>
              <a:t>A level:	</a:t>
            </a:r>
          </a:p>
          <a:p>
            <a:r>
              <a:rPr lang="en-GB" sz="2800" dirty="0"/>
              <a:t>Over 98% pass rate</a:t>
            </a:r>
          </a:p>
          <a:p>
            <a:r>
              <a:rPr lang="en-GB" dirty="0"/>
              <a:t>Over 50% High Grades (A*-B)</a:t>
            </a:r>
          </a:p>
          <a:p>
            <a:r>
              <a:rPr lang="en-GB" dirty="0"/>
              <a:t>76</a:t>
            </a:r>
            <a:r>
              <a:rPr lang="en-GB" sz="2800" dirty="0"/>
              <a:t>% A*-C</a:t>
            </a:r>
          </a:p>
          <a:p>
            <a:pPr marL="0" indent="0">
              <a:buNone/>
            </a:pPr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BTEC and equivalent</a:t>
            </a:r>
          </a:p>
          <a:p>
            <a:r>
              <a:rPr lang="en-GB" dirty="0"/>
              <a:t>100% pass rate</a:t>
            </a:r>
          </a:p>
          <a:p>
            <a:r>
              <a:rPr lang="en-GB" dirty="0"/>
              <a:t>85% High Grades (Distinction* and Distinction) </a:t>
            </a:r>
          </a:p>
          <a:p>
            <a:pPr marL="0" indent="0" algn="ctr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FFC000"/>
                </a:solidFill>
              </a:rPr>
              <a:t>These grades provide choices and open doors!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A95EB-AEA3-4B76-B20C-AF0B7712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4919295"/>
            <a:ext cx="1683388" cy="1683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EABAA-CDE3-45A5-AAD2-0EC5E866D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3304991"/>
            <a:ext cx="1683388" cy="1683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2112B-B4F6-48FA-94D8-D65C60D64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1690688"/>
            <a:ext cx="1683388" cy="1683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55FA0-4194-493D-A2CA-EA60915D3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76385"/>
            <a:ext cx="1683388" cy="16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2F67-6F9E-4E8D-B492-67A43E5A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They have every chance of success!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BECB-35FE-4453-9B9F-40E2FA23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" y="1421567"/>
            <a:ext cx="11247783" cy="5158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T-Level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88% students were awarded a Distinction or Merit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12% achieved a ‘pass’ but this is uplifted to the equivalent of A Level CCC because they achieved well in the Core element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So, all T-Level students achieved CCC or above</a:t>
            </a:r>
          </a:p>
          <a:p>
            <a:pPr marL="0" indent="0">
              <a:buNone/>
            </a:pPr>
            <a:endParaRPr lang="en-GB" sz="1100" dirty="0"/>
          </a:p>
          <a:p>
            <a:pPr marL="0" indent="0" algn="ctr">
              <a:buNone/>
            </a:pPr>
            <a:r>
              <a:rPr lang="en-GB" dirty="0"/>
              <a:t>Wow! </a:t>
            </a:r>
            <a:endParaRPr lang="en-GB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FFC000"/>
                </a:solidFill>
              </a:rPr>
              <a:t>These grades provide choices and open doors!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A95EB-AEA3-4B76-B20C-AF0B7712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4919295"/>
            <a:ext cx="1683388" cy="1683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EABAA-CDE3-45A5-AAD2-0EC5E866D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3304991"/>
            <a:ext cx="1683388" cy="1683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2112B-B4F6-48FA-94D8-D65C60D64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1690688"/>
            <a:ext cx="1683388" cy="1683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55FA0-4194-493D-A2CA-EA60915D3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5" y="76385"/>
            <a:ext cx="1683388" cy="16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DA86-9320-4F4F-917B-B065F536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resit…grabbing that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2744-E82E-476E-B4CA-054937E8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690688"/>
            <a:ext cx="10717696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If your son/daughter need to re-sit their GCSEs, they are in fabulous hands!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In both subjects, ASFC is 40% above the national average for re-sit GCSEs!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So, with focus and work there is every chance of success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 descr="GCSE Maths Exams Explained | Ivy Edu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80" y="4994852"/>
            <a:ext cx="2952750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ow to Get Top Marks in GCSE English Litera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994852"/>
            <a:ext cx="2403764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660+ Number 4 Number Human Hand Holding Stock Photos, Pictures &amp;  Royalty-Free Images - iStoc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74" y="229477"/>
            <a:ext cx="1094856" cy="134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79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DB6C-744E-47C2-BE01-9FA32713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294968"/>
            <a:ext cx="6371303" cy="1342712"/>
          </a:xfrm>
        </p:spPr>
        <p:txBody>
          <a:bodyPr>
            <a:normAutofit/>
          </a:bodyPr>
          <a:lstStyle/>
          <a:p>
            <a:r>
              <a:rPr lang="en-GB" dirty="0"/>
              <a:t>Expectation: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E8FB-0528-482B-AF4C-D5987DA5C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570182"/>
            <a:ext cx="8128000" cy="396922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Themselves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Their peers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Our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Our environment and facilities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Our neighbours and the wider community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Our rules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In person and on social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1E747-C7FB-4A17-B3F0-0CB5BD5A7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8" y="-221429"/>
            <a:ext cx="3515286" cy="28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CAD1-40B2-452F-8676-50E783B8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Expectation: follow our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560F-8CEC-4C11-9301-6E20E4B04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1533237"/>
            <a:ext cx="10818091" cy="4692072"/>
          </a:xfrm>
        </p:spPr>
        <p:txBody>
          <a:bodyPr>
            <a:normAutofit/>
          </a:bodyPr>
          <a:lstStyle/>
          <a:p>
            <a:r>
              <a:rPr lang="en-GB" dirty="0"/>
              <a:t>Smoking and vaping – not on college premises</a:t>
            </a:r>
          </a:p>
          <a:p>
            <a:r>
              <a:rPr lang="en-GB" dirty="0"/>
              <a:t>Drugs and drugs equipment – zero tolerance</a:t>
            </a:r>
          </a:p>
          <a:p>
            <a:r>
              <a:rPr lang="en-GB" dirty="0"/>
              <a:t>Parking – off site and respectfully</a:t>
            </a:r>
          </a:p>
          <a:p>
            <a:r>
              <a:rPr lang="en-GB" dirty="0"/>
              <a:t>Litter – in bins please</a:t>
            </a:r>
          </a:p>
          <a:p>
            <a:r>
              <a:rPr lang="en-GB" dirty="0"/>
              <a:t>Visitors – No</a:t>
            </a:r>
          </a:p>
          <a:p>
            <a:r>
              <a:rPr lang="en-GB" dirty="0"/>
              <a:t>Membership cards – wear them please</a:t>
            </a:r>
          </a:p>
          <a:p>
            <a:r>
              <a:rPr lang="en-GB" dirty="0"/>
              <a:t>Clothes – mindful of professional environment </a:t>
            </a:r>
          </a:p>
          <a:p>
            <a:r>
              <a:rPr lang="en-GB" dirty="0"/>
              <a:t>Entrance and exit from college – </a:t>
            </a:r>
            <a:r>
              <a:rPr lang="en-GB" dirty="0" err="1"/>
              <a:t>Darnton</a:t>
            </a:r>
            <a:r>
              <a:rPr lang="en-GB" dirty="0"/>
              <a:t> Road or Arundel Street</a:t>
            </a:r>
          </a:p>
        </p:txBody>
      </p:sp>
    </p:spTree>
    <p:extLst>
      <p:ext uri="{BB962C8B-B14F-4D97-AF65-F5344CB8AC3E}">
        <p14:creationId xmlns:p14="http://schemas.microsoft.com/office/powerpoint/2010/main" val="323645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70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FDC300"/>
                </a:solidFill>
              </a:rPr>
              <a:t>What students make of their time with us in in their hands…. </a:t>
            </a:r>
            <a:br>
              <a:rPr lang="en-GB">
                <a:solidFill>
                  <a:srgbClr val="FDC300"/>
                </a:solidFill>
              </a:rPr>
            </a:br>
            <a:endParaRPr lang="en-GB">
              <a:solidFill>
                <a:srgbClr val="FDC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560945"/>
            <a:ext cx="11174117" cy="4727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/>
              <a:t>… but, as ‘learner adults’, they will be in the best position to succeed if a secure three-way partnership is in place. </a:t>
            </a:r>
          </a:p>
        </p:txBody>
      </p:sp>
      <p:pic>
        <p:nvPicPr>
          <p:cNvPr id="7" name="Picture 2" descr="Multi-point Strategic Partnerships - 3 Way Partnership - Free Transparent  PNG Clipart Images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3" y="3313791"/>
            <a:ext cx="3245713" cy="33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4342" y="3740273"/>
            <a:ext cx="108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Student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3687" y="580043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Parent/carer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4479636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College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6597" y="5809672"/>
            <a:ext cx="98554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31376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11"/>
    </mc:Choice>
    <mc:Fallback xmlns="">
      <p:transition spd="slow" advTm="926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9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8042" y="4029898"/>
            <a:ext cx="5824382" cy="2362908"/>
          </a:xfrm>
          <a:prstGeom prst="rect">
            <a:avLst/>
          </a:prstGeom>
          <a:solidFill>
            <a:srgbClr val="F4827E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751" y="3746842"/>
            <a:ext cx="6110564" cy="2362908"/>
          </a:xfrm>
          <a:prstGeom prst="rect">
            <a:avLst/>
          </a:prstGeom>
          <a:solidFill>
            <a:schemeClr val="bg1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600" y="3703562"/>
            <a:ext cx="53177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Lisa Richards– Centre</a:t>
            </a:r>
            <a:r>
              <a:rPr kumimoji="0" lang="en-GB" sz="5400" b="1" i="0" u="none" strike="noStrike" kern="1200" cap="none" spc="0" normalizeH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 Principal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Sept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4" y="5337275"/>
            <a:ext cx="2452255" cy="13056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330" y="680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8973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044" y="1219200"/>
            <a:ext cx="10460955" cy="55091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Our vision, philosophy and ethos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Our expectations and how we can work together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Life at ASFC and what to expect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Enrichment and employability </a:t>
            </a:r>
          </a:p>
          <a:p>
            <a:pPr>
              <a:defRPr/>
            </a:pPr>
            <a:endParaRPr lang="en-GB" sz="3200" b="1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sz="3200" b="1">
                <a:solidFill>
                  <a:prstClr val="white"/>
                </a:solidFill>
              </a:rPr>
              <a:t>Some practicalities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59" y="5259916"/>
            <a:ext cx="4547625" cy="117043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93102" y="270064"/>
            <a:ext cx="871877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j-ea"/>
                <a:cs typeface="+mj-cs"/>
              </a:rPr>
              <a:t>Tonight</a:t>
            </a:r>
          </a:p>
        </p:txBody>
      </p:sp>
    </p:spTree>
    <p:extLst>
      <p:ext uri="{BB962C8B-B14F-4D97-AF65-F5344CB8AC3E}">
        <p14:creationId xmlns:p14="http://schemas.microsoft.com/office/powerpoint/2010/main" val="115654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E8A0-5FD1-9A01-8FEA-2704E838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ue and white rectangular frame with white text&#10;&#10;Description automatically generated">
            <a:extLst>
              <a:ext uri="{FF2B5EF4-FFF2-40B4-BE49-F238E27FC236}">
                <a16:creationId xmlns:a16="http://schemas.microsoft.com/office/drawing/2014/main" id="{448CE768-6599-EFBA-AD62-F1C9BBDF6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95"/>
            <a:ext cx="12049931" cy="6825710"/>
          </a:xfrm>
        </p:spPr>
      </p:pic>
    </p:spTree>
    <p:extLst>
      <p:ext uri="{BB962C8B-B14F-4D97-AF65-F5344CB8AC3E}">
        <p14:creationId xmlns:p14="http://schemas.microsoft.com/office/powerpoint/2010/main" val="273032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F9FA-9180-4677-97E4-DDD74795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Ashton Ethos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DC4B-0828-4030-8802-7A015B87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00" y="6057691"/>
            <a:ext cx="11062252" cy="594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Our students are the reason we’re all here… we put them at the heart of everything we do!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FBF0F-3696-45C0-9182-2733637BA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7401"/>
            <a:ext cx="5460626" cy="4368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58F37-D527-4598-8EC5-76CA5557B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26" y="1437400"/>
            <a:ext cx="5460626" cy="43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045" y="1511918"/>
            <a:ext cx="9509760" cy="40318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Supportive environment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But… individual responsibility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Full time student – it’s their profession!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Develop the whole not just the qualifications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Take the opportunities: enrichment / work experience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It’s good to be ambitious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Why can’t it be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59" y="5259916"/>
            <a:ext cx="4547625" cy="117043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93102" y="270064"/>
            <a:ext cx="871877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j-ea"/>
                <a:cs typeface="+mj-cs"/>
              </a:rPr>
              <a:t>Philosophy and Ethos</a:t>
            </a:r>
          </a:p>
        </p:txBody>
      </p:sp>
    </p:spTree>
    <p:extLst>
      <p:ext uri="{BB962C8B-B14F-4D97-AF65-F5344CB8AC3E}">
        <p14:creationId xmlns:p14="http://schemas.microsoft.com/office/powerpoint/2010/main" val="417625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DA86-9320-4F4F-917B-B065F536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Every individual plays their part in the success of our community: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2744-E82E-476E-B4CA-054937E8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690688"/>
            <a:ext cx="10717696" cy="48799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2,300 students</a:t>
            </a:r>
          </a:p>
          <a:p>
            <a:r>
              <a:rPr lang="en-GB" dirty="0"/>
              <a:t>From over 80 different schools</a:t>
            </a:r>
          </a:p>
          <a:p>
            <a:r>
              <a:rPr lang="en-GB" dirty="0"/>
              <a:t>From across Greater Manchester and beyond</a:t>
            </a:r>
          </a:p>
          <a:p>
            <a:r>
              <a:rPr lang="en-GB" dirty="0"/>
              <a:t>We all bring our different backgrounds and life experiences and become ONE community</a:t>
            </a:r>
          </a:p>
          <a:p>
            <a:r>
              <a:rPr lang="en-GB" dirty="0"/>
              <a:t>Everyone deserves to feel valued, safe, supported and encouraged</a:t>
            </a:r>
          </a:p>
          <a:p>
            <a:r>
              <a:rPr lang="en-GB" dirty="0"/>
              <a:t>We are diverse and proud of this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So we have a few principles, guidelines and rules to work within…</a:t>
            </a:r>
          </a:p>
        </p:txBody>
      </p:sp>
    </p:spTree>
    <p:extLst>
      <p:ext uri="{BB962C8B-B14F-4D97-AF65-F5344CB8AC3E}">
        <p14:creationId xmlns:p14="http://schemas.microsoft.com/office/powerpoint/2010/main" val="177813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8690" y="2179781"/>
            <a:ext cx="11416145" cy="370320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endParaRPr lang="en-GB"/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sz="6000"/>
          </a:p>
          <a:p>
            <a:pPr>
              <a:lnSpc>
                <a:spcPct val="80000"/>
              </a:lnSpc>
              <a:defRPr/>
            </a:pPr>
            <a:r>
              <a:rPr lang="en-GB" sz="9000" b="1"/>
              <a:t>Specialist staff – we are a level 3 provider</a:t>
            </a:r>
          </a:p>
          <a:p>
            <a:pPr>
              <a:lnSpc>
                <a:spcPct val="80000"/>
              </a:lnSpc>
              <a:defRPr/>
            </a:pPr>
            <a:r>
              <a:rPr lang="en-GB" sz="9000" b="1"/>
              <a:t>“Exceptional” support for students (Ofsted – 2016 and 2020) </a:t>
            </a:r>
          </a:p>
          <a:p>
            <a:pPr>
              <a:lnSpc>
                <a:spcPct val="80000"/>
              </a:lnSpc>
              <a:defRPr/>
            </a:pPr>
            <a:r>
              <a:rPr lang="en-GB" sz="9000" b="1"/>
              <a:t>An aspirational, safe and inclusive learning environment</a:t>
            </a:r>
          </a:p>
          <a:p>
            <a:pPr>
              <a:lnSpc>
                <a:spcPct val="80000"/>
              </a:lnSpc>
              <a:defRPr/>
            </a:pPr>
            <a:r>
              <a:rPr lang="en-GB" sz="9000" b="1"/>
              <a:t>A wide range of additional opportunities</a:t>
            </a:r>
          </a:p>
          <a:p>
            <a:pPr>
              <a:lnSpc>
                <a:spcPct val="80000"/>
              </a:lnSpc>
              <a:defRPr/>
            </a:pPr>
            <a:r>
              <a:rPr lang="en-GB" sz="9000" b="1"/>
              <a:t>A long track record of success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sz="9000" b="1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sz="9000">
                <a:solidFill>
                  <a:srgbClr val="FDC300"/>
                </a:solidFill>
              </a:rPr>
              <a:t>Each one of our 2,300 students is unique and important!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9000"/>
          </a:p>
        </p:txBody>
      </p:sp>
      <p:sp>
        <p:nvSpPr>
          <p:cNvPr id="5" name="TextBox 4"/>
          <p:cNvSpPr txBox="1"/>
          <p:nvPr/>
        </p:nvSpPr>
        <p:spPr>
          <a:xfrm>
            <a:off x="614681" y="545241"/>
            <a:ext cx="9064778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Arial" panose="020B0604020202020204" pitchFamily="34" charset="0"/>
              </a:rPr>
              <a:t>Your sons and daughters are in capable hands…</a:t>
            </a:r>
          </a:p>
        </p:txBody>
      </p:sp>
    </p:spTree>
    <p:extLst>
      <p:ext uri="{BB962C8B-B14F-4D97-AF65-F5344CB8AC3E}">
        <p14:creationId xmlns:p14="http://schemas.microsoft.com/office/powerpoint/2010/main" val="18343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29"/>
    </mc:Choice>
    <mc:Fallback xmlns="">
      <p:transition spd="slow" advTm="375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70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/>
              <a:t>We want all students to leave here with…</a:t>
            </a:r>
            <a:br>
              <a:rPr lang="en-GB"/>
            </a:br>
            <a:endParaRPr lang="en-GB">
              <a:solidFill>
                <a:srgbClr val="FDC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7596"/>
            <a:ext cx="108623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 algn="ctr">
              <a:buNone/>
            </a:pPr>
            <a:r>
              <a:rPr lang="en-GB" sz="9600">
                <a:solidFill>
                  <a:srgbClr val="FDC300"/>
                </a:solidFill>
              </a:rPr>
              <a:t>CHOICES </a:t>
            </a:r>
          </a:p>
        </p:txBody>
      </p:sp>
    </p:spTree>
    <p:extLst>
      <p:ext uri="{BB962C8B-B14F-4D97-AF65-F5344CB8AC3E}">
        <p14:creationId xmlns:p14="http://schemas.microsoft.com/office/powerpoint/2010/main" val="41186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11"/>
    </mc:Choice>
    <mc:Fallback xmlns="">
      <p:transition spd="slow" advTm="92611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25A8F3-6206-4843-A816-C1966AE4B2D6}" vid="{EDEEB42F-968A-4E30-B18C-0EED6D683115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rgbClr val="001F4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alue"/>
        <a:ea typeface=""/>
        <a:cs typeface=""/>
      </a:majorFont>
      <a:minorFont>
        <a:latin typeface="Va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573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Value</vt:lpstr>
      <vt:lpstr>Wingdings</vt:lpstr>
      <vt:lpstr>1_Office Theme</vt:lpstr>
      <vt:lpstr>Office Theme</vt:lpstr>
      <vt:lpstr>PowerPoint Presentation</vt:lpstr>
      <vt:lpstr>Welcome</vt:lpstr>
      <vt:lpstr>PowerPoint Presentation</vt:lpstr>
      <vt:lpstr>PowerPoint Presentation</vt:lpstr>
      <vt:lpstr>The Ashton Ethos</vt:lpstr>
      <vt:lpstr>PowerPoint Presentation</vt:lpstr>
      <vt:lpstr>Every individual plays their part in the success of our community:</vt:lpstr>
      <vt:lpstr>PowerPoint Presentation</vt:lpstr>
      <vt:lpstr>We want all students to leave here with… </vt:lpstr>
      <vt:lpstr>They have every chance of success! </vt:lpstr>
      <vt:lpstr>They have every chance of success! </vt:lpstr>
      <vt:lpstr>GCSE resit…grabbing that </vt:lpstr>
      <vt:lpstr>Expectation: Respect</vt:lpstr>
      <vt:lpstr>Expectation: follow our rules:</vt:lpstr>
      <vt:lpstr>What students make of their time with us in in their hands….  </vt:lpstr>
    </vt:vector>
  </TitlesOfParts>
  <Company>Ashton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What is Sixth Form?</dc:title>
  <dc:creator>Chris Cox</dc:creator>
  <cp:lastModifiedBy>Jess Bulman</cp:lastModifiedBy>
  <cp:revision>24</cp:revision>
  <dcterms:created xsi:type="dcterms:W3CDTF">2023-09-15T10:35:12Z</dcterms:created>
  <dcterms:modified xsi:type="dcterms:W3CDTF">2024-09-18T09:36:18Z</dcterms:modified>
</cp:coreProperties>
</file>