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4" r:id="rId5"/>
    <p:sldId id="260" r:id="rId6"/>
    <p:sldId id="259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42" d="100"/>
          <a:sy n="42" d="100"/>
        </p:scale>
        <p:origin x="9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11" y="27987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911" y="5392738"/>
            <a:ext cx="9144000" cy="941387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932" y="339303"/>
            <a:ext cx="1424328" cy="14265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48" y="251926"/>
            <a:ext cx="1511338" cy="160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9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0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74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3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57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5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08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91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79CA-52ED-4C0A-B920-3CA7C63C58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6A47-11F6-4DA7-A562-3F2C850BF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52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 sz="2800"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 sz="2400"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 sz="2000"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 sz="2000">
                <a:solidFill>
                  <a:srgbClr val="001F49"/>
                </a:solidFill>
                <a:latin typeface="Value" panose="020B050303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14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1F49"/>
          </a:solidFill>
          <a:latin typeface="Value" panose="020B050303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315437"/>
            <a:ext cx="9144000" cy="2387600"/>
          </a:xfrm>
        </p:spPr>
        <p:txBody>
          <a:bodyPr/>
          <a:lstStyle/>
          <a:p>
            <a:r>
              <a:rPr lang="en-GB" b="0" dirty="0">
                <a:solidFill>
                  <a:srgbClr val="000000"/>
                </a:solidFill>
                <a:latin typeface="Calibri" panose="020F0502020204030204" pitchFamily="34" charset="0"/>
              </a:rPr>
              <a:t>Ensuring success in Vocational subjects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64619" y="4804909"/>
            <a:ext cx="9144000" cy="941387"/>
          </a:xfrm>
        </p:spPr>
        <p:txBody>
          <a:bodyPr>
            <a:normAutofit/>
          </a:bodyPr>
          <a:lstStyle/>
          <a:p>
            <a:r>
              <a:rPr lang="en-GB" dirty="0"/>
              <a:t>Dan Atkinson and Becky Rooke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10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" y="365125"/>
            <a:ext cx="10515600" cy="1325563"/>
          </a:xfrm>
        </p:spPr>
        <p:txBody>
          <a:bodyPr/>
          <a:lstStyle/>
          <a:p>
            <a:r>
              <a:rPr lang="en-GB" dirty="0"/>
              <a:t>The Importance of Vocational Subjects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Students enrol with us onto a vocational course because: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They want to equip themselves with practical skills that apply to a chosen field</a:t>
            </a:r>
          </a:p>
          <a:p>
            <a:r>
              <a:rPr lang="en-GB" dirty="0"/>
              <a:t>They want to delve deeper into specialized areas</a:t>
            </a:r>
          </a:p>
          <a:p>
            <a:r>
              <a:rPr lang="en-GB" dirty="0"/>
              <a:t>They want hands on experience in the work place</a:t>
            </a:r>
          </a:p>
          <a:p>
            <a:r>
              <a:rPr lang="en-GB" dirty="0"/>
              <a:t>They feel they can manage assessments broken down over the year instead of one big final exam</a:t>
            </a:r>
          </a:p>
        </p:txBody>
      </p:sp>
    </p:spTree>
    <p:extLst>
      <p:ext uri="{BB962C8B-B14F-4D97-AF65-F5344CB8AC3E}">
        <p14:creationId xmlns:p14="http://schemas.microsoft.com/office/powerpoint/2010/main" val="412755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the difference in A2?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Current learning experience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Lots of scaffolding and support with how to meet criteria</a:t>
            </a:r>
          </a:p>
          <a:p>
            <a:r>
              <a:rPr lang="en-GB" dirty="0"/>
              <a:t>A focus on organisation, time management and attendance</a:t>
            </a:r>
          </a:p>
          <a:p>
            <a:r>
              <a:rPr lang="en-GB" dirty="0"/>
              <a:t>Building confidence and resilience</a:t>
            </a:r>
          </a:p>
          <a:p>
            <a:r>
              <a:rPr lang="en-GB" dirty="0"/>
              <a:t>Promoting the importance of professional communication both in college and in placements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193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the difference?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A2 will look quite different as we prepare learners for future destinations!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Student led learning through both group work and independent tasks</a:t>
            </a:r>
          </a:p>
          <a:p>
            <a:r>
              <a:rPr lang="en-GB" dirty="0"/>
              <a:t>Higher order thinking and questioning</a:t>
            </a:r>
          </a:p>
          <a:p>
            <a:r>
              <a:rPr lang="en-GB" dirty="0"/>
              <a:t>Increase in home learning tasks</a:t>
            </a:r>
          </a:p>
          <a:p>
            <a:r>
              <a:rPr lang="en-GB" dirty="0"/>
              <a:t>Applying knowledge and skills into the work place</a:t>
            </a:r>
          </a:p>
          <a:p>
            <a:r>
              <a:rPr lang="en-GB" dirty="0"/>
              <a:t>Taking leadership roles </a:t>
            </a:r>
          </a:p>
          <a:p>
            <a:r>
              <a:rPr lang="en-GB" dirty="0"/>
              <a:t>Taking ownership of their learning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627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" y="1690688"/>
            <a:ext cx="11033760" cy="48472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 range of skills are needed to succeed and achieve high grades in the A2 </a:t>
            </a:r>
            <a:r>
              <a:rPr lang="en-GB" dirty="0" smtClean="0"/>
              <a:t>year</a:t>
            </a:r>
            <a:endParaRPr lang="en-GB" dirty="0"/>
          </a:p>
          <a:p>
            <a:r>
              <a:rPr lang="en-GB" dirty="0"/>
              <a:t>T-Level learners will need technical proficiency through practice and assessment</a:t>
            </a:r>
          </a:p>
          <a:p>
            <a:r>
              <a:rPr lang="en-GB" dirty="0"/>
              <a:t>Time management: you’ll be juggling more complex projects and the academic year for A2 is shorter!</a:t>
            </a:r>
          </a:p>
          <a:p>
            <a:r>
              <a:rPr lang="en-GB" dirty="0"/>
              <a:t>Revision: Controlled assessments and exams means topics must be revised</a:t>
            </a:r>
          </a:p>
          <a:p>
            <a:r>
              <a:rPr lang="en-GB" dirty="0"/>
              <a:t>Professionalism: getting ready for destinations means a professional attitude, punctuality, reliability and communication are vital</a:t>
            </a:r>
          </a:p>
          <a:p>
            <a:r>
              <a:rPr lang="en-GB" dirty="0"/>
              <a:t>Building relationships: building connections with industry professionals through volunteering and work placements </a:t>
            </a:r>
          </a:p>
        </p:txBody>
      </p:sp>
    </p:spTree>
    <p:extLst>
      <p:ext uri="{BB962C8B-B14F-4D97-AF65-F5344CB8AC3E}">
        <p14:creationId xmlns:p14="http://schemas.microsoft.com/office/powerpoint/2010/main" val="178715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50"/>
            <a:ext cx="10515600" cy="1325563"/>
          </a:xfrm>
        </p:spPr>
        <p:txBody>
          <a:bodyPr/>
          <a:lstStyle/>
          <a:p>
            <a:r>
              <a:rPr lang="en-GB" dirty="0"/>
              <a:t>Student Tips to Success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194" y="1320317"/>
            <a:ext cx="3918857" cy="11387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“Get your head down and revise”</a:t>
            </a:r>
          </a:p>
          <a:p>
            <a:pPr algn="ctr"/>
            <a:r>
              <a:rPr lang="en-GB" sz="2000" dirty="0"/>
              <a:t>A2 T-Level Education student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93306" y="266488"/>
            <a:ext cx="3424102" cy="24929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“Use a range of sources in your work not just websites, look at books, journals and articles”</a:t>
            </a:r>
            <a:endParaRPr lang="en-GB" sz="2000" dirty="0"/>
          </a:p>
          <a:p>
            <a:pPr algn="ctr"/>
            <a:r>
              <a:rPr lang="en-GB" sz="2000" dirty="0"/>
              <a:t>BTEC Health and Social Care Alumni</a:t>
            </a:r>
          </a:p>
          <a:p>
            <a:pPr algn="ctr"/>
            <a:r>
              <a:rPr lang="en-GB" sz="2000" dirty="0"/>
              <a:t>Midwife at St Mary’s Hospital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0750" y="1787811"/>
            <a:ext cx="3918857" cy="11387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 smtClean="0"/>
              <a:t>“Keep on top of your coursework and don’t stress”</a:t>
            </a:r>
          </a:p>
          <a:p>
            <a:pPr algn="ctr"/>
            <a:r>
              <a:rPr lang="en-GB" sz="2000" dirty="0" smtClean="0"/>
              <a:t>A2 BTEC Health student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48194" y="4250220"/>
            <a:ext cx="3918857" cy="19697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 smtClean="0"/>
              <a:t>“</a:t>
            </a:r>
            <a:r>
              <a:rPr lang="en-GB" dirty="0"/>
              <a:t>Always ask teachers for help when you are struggling don’t be afraid. Make a group chat with your peers so you can all chat about work and help each other.</a:t>
            </a:r>
            <a:r>
              <a:rPr lang="en-GB" sz="2400" dirty="0" smtClean="0"/>
              <a:t>”</a:t>
            </a:r>
          </a:p>
          <a:p>
            <a:pPr algn="ctr"/>
            <a:r>
              <a:rPr lang="en-GB" sz="2000" dirty="0" smtClean="0"/>
              <a:t>A2 BTEC Health student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4842696"/>
            <a:ext cx="4389120" cy="16927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</a:t>
            </a:r>
            <a:r>
              <a:rPr lang="en-GB" dirty="0"/>
              <a:t>E</a:t>
            </a:r>
            <a:r>
              <a:rPr lang="en-GB" dirty="0" smtClean="0"/>
              <a:t>nsure </a:t>
            </a:r>
            <a:r>
              <a:rPr lang="en-GB" dirty="0"/>
              <a:t>you leave enough time to complete pieces of work outside of lessons, revise!!! P</a:t>
            </a:r>
            <a:r>
              <a:rPr lang="en-GB" dirty="0" smtClean="0"/>
              <a:t>ractice </a:t>
            </a:r>
            <a:r>
              <a:rPr lang="en-GB" dirty="0"/>
              <a:t>different exam styles questions, and turn up to placement</a:t>
            </a:r>
            <a:r>
              <a:rPr lang="en-GB" sz="2400" dirty="0" smtClean="0"/>
              <a:t>”</a:t>
            </a:r>
            <a:endParaRPr lang="en-GB" sz="2400" dirty="0"/>
          </a:p>
          <a:p>
            <a:pPr algn="ctr"/>
            <a:r>
              <a:rPr lang="en-GB" sz="2000" dirty="0"/>
              <a:t>A2 T-Level Education student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22120" y="3120811"/>
            <a:ext cx="3918857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“Buckle down”</a:t>
            </a:r>
            <a:endParaRPr lang="en-GB" sz="2400" dirty="0"/>
          </a:p>
          <a:p>
            <a:pPr algn="ctr"/>
            <a:r>
              <a:rPr lang="en-GB" sz="2000" dirty="0" smtClean="0"/>
              <a:t>Jacob BTEC IT Extended Diploma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680960" y="3452631"/>
            <a:ext cx="3918857" cy="11387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“Use your study days, no one needs a resit”</a:t>
            </a:r>
            <a:endParaRPr lang="en-GB" sz="2400" dirty="0"/>
          </a:p>
          <a:p>
            <a:pPr algn="ctr"/>
            <a:r>
              <a:rPr lang="en-GB" sz="2000" dirty="0" err="1" smtClean="0"/>
              <a:t>Sanwal</a:t>
            </a:r>
            <a:r>
              <a:rPr lang="en-GB" sz="2000" dirty="0" smtClean="0"/>
              <a:t> BTEC IT Extended Diploma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0841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Hints for parents and guardians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089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Support in managing commitments including part time work or demanding hobbies</a:t>
            </a:r>
          </a:p>
          <a:p>
            <a:r>
              <a:rPr lang="en-GB" dirty="0"/>
              <a:t>Please don’t book holidays during term time</a:t>
            </a:r>
          </a:p>
          <a:p>
            <a:r>
              <a:rPr lang="en-GB" dirty="0"/>
              <a:t>Monitor attendance and authorise genuine absences</a:t>
            </a:r>
          </a:p>
          <a:p>
            <a:r>
              <a:rPr lang="en-GB" dirty="0"/>
              <a:t>Support with independent learning ask what they’re studying and how it’s organised</a:t>
            </a:r>
          </a:p>
          <a:p>
            <a:r>
              <a:rPr lang="en-GB" dirty="0"/>
              <a:t>Contact senior tutor/class teachers if you have any concerns</a:t>
            </a:r>
          </a:p>
          <a:p>
            <a:r>
              <a:rPr lang="en-GB" dirty="0"/>
              <a:t>Check cedar for updates </a:t>
            </a:r>
          </a:p>
          <a:p>
            <a:r>
              <a:rPr lang="en-GB" dirty="0"/>
              <a:t>Check when exams or external assessments are</a:t>
            </a:r>
          </a:p>
          <a:p>
            <a:r>
              <a:rPr lang="en-GB" dirty="0"/>
              <a:t>Ask about students placements</a:t>
            </a:r>
          </a:p>
        </p:txBody>
      </p:sp>
    </p:spTree>
    <p:extLst>
      <p:ext uri="{BB962C8B-B14F-4D97-AF65-F5344CB8AC3E}">
        <p14:creationId xmlns:p14="http://schemas.microsoft.com/office/powerpoint/2010/main" val="200854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" y="227965"/>
            <a:ext cx="10515600" cy="1325563"/>
          </a:xfrm>
        </p:spPr>
        <p:txBody>
          <a:bodyPr/>
          <a:lstStyle/>
          <a:p>
            <a:r>
              <a:rPr lang="en-GB" dirty="0"/>
              <a:t>Support on offer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" y="1392556"/>
            <a:ext cx="11323320" cy="53054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We all have the same goal of supporting students to achieve not only in their studies but to become well rounded individuals prepared for the workplace. We offer lots of support:</a:t>
            </a:r>
          </a:p>
          <a:p>
            <a:r>
              <a:rPr lang="en-GB" dirty="0"/>
              <a:t>Senior tutors will check in regularly for 1-1s </a:t>
            </a:r>
          </a:p>
          <a:p>
            <a:r>
              <a:rPr lang="en-GB" dirty="0"/>
              <a:t>Study+ provides dedicated silent study to complete tasks</a:t>
            </a:r>
          </a:p>
          <a:p>
            <a:r>
              <a:rPr lang="en-GB" dirty="0"/>
              <a:t>CANVAS has all course resources</a:t>
            </a:r>
          </a:p>
          <a:p>
            <a:r>
              <a:rPr lang="en-GB" dirty="0"/>
              <a:t>Counselling service that can be self-referred to</a:t>
            </a:r>
          </a:p>
          <a:p>
            <a:r>
              <a:rPr lang="en-GB" dirty="0"/>
              <a:t>Careers team to support next steps</a:t>
            </a:r>
          </a:p>
          <a:p>
            <a:r>
              <a:rPr lang="en-GB" dirty="0"/>
              <a:t>Class teachers often run extra support sessions as needed</a:t>
            </a:r>
          </a:p>
          <a:p>
            <a:r>
              <a:rPr lang="en-GB" dirty="0"/>
              <a:t>Inclusive Learning can support with organisation and wellbeing</a:t>
            </a:r>
          </a:p>
          <a:p>
            <a:r>
              <a:rPr lang="en-GB" dirty="0"/>
              <a:t>Library team run sessions on essay writing and referencing</a:t>
            </a:r>
          </a:p>
        </p:txBody>
      </p:sp>
    </p:spTree>
    <p:extLst>
      <p:ext uri="{BB962C8B-B14F-4D97-AF65-F5344CB8AC3E}">
        <p14:creationId xmlns:p14="http://schemas.microsoft.com/office/powerpoint/2010/main" val="2589596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2021 template - navy blue bg" id="{167CDFCD-5142-43E1-9077-A096318AA5D8}" vid="{73E86A98-E420-4771-B0A4-D56012A79D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579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Value</vt:lpstr>
      <vt:lpstr>1_Office Theme</vt:lpstr>
      <vt:lpstr>Ensuring success in Vocational subjects</vt:lpstr>
      <vt:lpstr>The Importance of Vocational Subjects </vt:lpstr>
      <vt:lpstr>What’s the difference in A2?</vt:lpstr>
      <vt:lpstr>What’s the difference?</vt:lpstr>
      <vt:lpstr>Key Skills</vt:lpstr>
      <vt:lpstr>Student Tips to Success</vt:lpstr>
      <vt:lpstr>Hints for parents and guardians </vt:lpstr>
      <vt:lpstr>Support on offer</vt:lpstr>
    </vt:vector>
  </TitlesOfParts>
  <Company>Ashton Sixth Form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Ensuring success in Vocational subjects</dc:title>
  <dc:creator>Becky Rooke</dc:creator>
  <cp:lastModifiedBy>Becky Rooke</cp:lastModifiedBy>
  <cp:revision>13</cp:revision>
  <dcterms:created xsi:type="dcterms:W3CDTF">2024-06-18T13:02:25Z</dcterms:created>
  <dcterms:modified xsi:type="dcterms:W3CDTF">2024-06-24T07:52:18Z</dcterms:modified>
</cp:coreProperties>
</file>