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57" r:id="rId6"/>
    <p:sldId id="272" r:id="rId7"/>
    <p:sldId id="265" r:id="rId8"/>
    <p:sldId id="271" r:id="rId9"/>
    <p:sldId id="277" r:id="rId10"/>
    <p:sldId id="259" r:id="rId11"/>
    <p:sldId id="258" r:id="rId12"/>
    <p:sldId id="260" r:id="rId13"/>
    <p:sldId id="264" r:id="rId14"/>
    <p:sldId id="261" r:id="rId15"/>
    <p:sldId id="273" r:id="rId16"/>
    <p:sldId id="266" r:id="rId17"/>
    <p:sldId id="262" r:id="rId18"/>
    <p:sldId id="268" r:id="rId19"/>
    <p:sldId id="274" r:id="rId20"/>
    <p:sldId id="275" r:id="rId21"/>
    <p:sldId id="276" r:id="rId22"/>
    <p:sldId id="269" r:id="rId23"/>
    <p:sldId id="278" r:id="rId24"/>
    <p:sldId id="27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DDFF1B-3B9C-2C22-1B8B-4581178AEBCB}" v="4" dt="2024-06-25T08:58:10.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1" autoAdjust="0"/>
    <p:restoredTop sz="90875" autoAdjust="0"/>
  </p:normalViewPr>
  <p:slideViewPr>
    <p:cSldViewPr snapToGrid="0">
      <p:cViewPr varScale="1">
        <p:scale>
          <a:sx n="62" d="100"/>
          <a:sy n="62" d="100"/>
        </p:scale>
        <p:origin x="858" y="60"/>
      </p:cViewPr>
      <p:guideLst/>
    </p:cSldViewPr>
  </p:slideViewPr>
  <p:notesTextViewPr>
    <p:cViewPr>
      <p:scale>
        <a:sx n="1" d="1"/>
        <a:sy n="1" d="1"/>
      </p:scale>
      <p:origin x="0" y="0"/>
    </p:cViewPr>
  </p:notesTextViewPr>
  <p:notesViewPr>
    <p:cSldViewPr snapToGrid="0">
      <p:cViewPr varScale="1">
        <p:scale>
          <a:sx n="55" d="100"/>
          <a:sy n="55" d="100"/>
        </p:scale>
        <p:origin x="286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Payne" userId="S::t.payne@asfc.spt.ac.uk::b4765180-8202-4d22-824d-2bdfad65c2bf" providerId="AD" clId="Web-{FE2759A1-A233-BFFF-96FF-65B36FB3667A}"/>
    <pc:docChg chg="modSld">
      <pc:chgData name="Tony Payne" userId="S::t.payne@asfc.spt.ac.uk::b4765180-8202-4d22-824d-2bdfad65c2bf" providerId="AD" clId="Web-{FE2759A1-A233-BFFF-96FF-65B36FB3667A}" dt="2024-06-14T12:38:15.919" v="18" actId="20577"/>
      <pc:docMkLst>
        <pc:docMk/>
      </pc:docMkLst>
      <pc:sldChg chg="modSp">
        <pc:chgData name="Tony Payne" userId="S::t.payne@asfc.spt.ac.uk::b4765180-8202-4d22-824d-2bdfad65c2bf" providerId="AD" clId="Web-{FE2759A1-A233-BFFF-96FF-65B36FB3667A}" dt="2024-06-14T12:38:15.919" v="18" actId="20577"/>
        <pc:sldMkLst>
          <pc:docMk/>
          <pc:sldMk cId="2932848875" sldId="256"/>
        </pc:sldMkLst>
        <pc:spChg chg="mod">
          <ac:chgData name="Tony Payne" userId="S::t.payne@asfc.spt.ac.uk::b4765180-8202-4d22-824d-2bdfad65c2bf" providerId="AD" clId="Web-{FE2759A1-A233-BFFF-96FF-65B36FB3667A}" dt="2024-06-14T12:38:15.919" v="18" actId="20577"/>
          <ac:spMkLst>
            <pc:docMk/>
            <pc:sldMk cId="2932848875" sldId="256"/>
            <ac:spMk id="3" creationId="{00000000-0000-0000-0000-000000000000}"/>
          </ac:spMkLst>
        </pc:spChg>
      </pc:sldChg>
    </pc:docChg>
  </pc:docChgLst>
  <pc:docChgLst>
    <pc:chgData name="Tony Payne" userId="S::t.payne@asfc.spt.ac.uk::b4765180-8202-4d22-824d-2bdfad65c2bf" providerId="AD" clId="Web-{C6DDFF1B-3B9C-2C22-1B8B-4581178AEBCB}"/>
    <pc:docChg chg="modSld">
      <pc:chgData name="Tony Payne" userId="S::t.payne@asfc.spt.ac.uk::b4765180-8202-4d22-824d-2bdfad65c2bf" providerId="AD" clId="Web-{C6DDFF1B-3B9C-2C22-1B8B-4581178AEBCB}" dt="2024-06-25T08:58:10.116" v="3" actId="20577"/>
      <pc:docMkLst>
        <pc:docMk/>
      </pc:docMkLst>
      <pc:sldChg chg="modSp">
        <pc:chgData name="Tony Payne" userId="S::t.payne@asfc.spt.ac.uk::b4765180-8202-4d22-824d-2bdfad65c2bf" providerId="AD" clId="Web-{C6DDFF1B-3B9C-2C22-1B8B-4581178AEBCB}" dt="2024-06-25T08:58:10.116" v="3" actId="20577"/>
        <pc:sldMkLst>
          <pc:docMk/>
          <pc:sldMk cId="3111317127" sldId="278"/>
        </pc:sldMkLst>
        <pc:spChg chg="mod">
          <ac:chgData name="Tony Payne" userId="S::t.payne@asfc.spt.ac.uk::b4765180-8202-4d22-824d-2bdfad65c2bf" providerId="AD" clId="Web-{C6DDFF1B-3B9C-2C22-1B8B-4581178AEBCB}" dt="2024-06-25T08:58:10.116" v="3" actId="20577"/>
          <ac:spMkLst>
            <pc:docMk/>
            <pc:sldMk cId="3111317127" sldId="278"/>
            <ac:spMk id="2" creationId="{00000000-0000-0000-0000-000000000000}"/>
          </ac:spMkLst>
        </pc:spChg>
      </pc:sldChg>
    </pc:docChg>
  </pc:docChgLst>
  <pc:docChgLst>
    <pc:chgData name="Tony Payne" userId="b4765180-8202-4d22-824d-2bdfad65c2bf" providerId="ADAL" clId="{8BE6A59A-B27E-435F-B236-9E1FB354D194}"/>
    <pc:docChg chg="undo custSel addSld delSld modSld sldOrd">
      <pc:chgData name="Tony Payne" userId="b4765180-8202-4d22-824d-2bdfad65c2bf" providerId="ADAL" clId="{8BE6A59A-B27E-435F-B236-9E1FB354D194}" dt="2024-06-25T08:59:48.865" v="4725" actId="20577"/>
      <pc:docMkLst>
        <pc:docMk/>
      </pc:docMkLst>
      <pc:sldChg chg="modSp mod">
        <pc:chgData name="Tony Payne" userId="b4765180-8202-4d22-824d-2bdfad65c2bf" providerId="ADAL" clId="{8BE6A59A-B27E-435F-B236-9E1FB354D194}" dt="2024-06-14T12:39:49.434" v="4557" actId="20577"/>
        <pc:sldMkLst>
          <pc:docMk/>
          <pc:sldMk cId="2932848875" sldId="256"/>
        </pc:sldMkLst>
        <pc:spChg chg="mod">
          <ac:chgData name="Tony Payne" userId="b4765180-8202-4d22-824d-2bdfad65c2bf" providerId="ADAL" clId="{8BE6A59A-B27E-435F-B236-9E1FB354D194}" dt="2024-06-14T12:39:49.434" v="4557" actId="20577"/>
          <ac:spMkLst>
            <pc:docMk/>
            <pc:sldMk cId="2932848875" sldId="256"/>
            <ac:spMk id="3" creationId="{00000000-0000-0000-0000-000000000000}"/>
          </ac:spMkLst>
        </pc:spChg>
      </pc:sldChg>
      <pc:sldChg chg="modNotesTx">
        <pc:chgData name="Tony Payne" userId="b4765180-8202-4d22-824d-2bdfad65c2bf" providerId="ADAL" clId="{8BE6A59A-B27E-435F-B236-9E1FB354D194}" dt="2024-06-11T14:45:42.573" v="4476" actId="20577"/>
        <pc:sldMkLst>
          <pc:docMk/>
          <pc:sldMk cId="539866287" sldId="258"/>
        </pc:sldMkLst>
      </pc:sldChg>
      <pc:sldChg chg="modNotesTx">
        <pc:chgData name="Tony Payne" userId="b4765180-8202-4d22-824d-2bdfad65c2bf" providerId="ADAL" clId="{8BE6A59A-B27E-435F-B236-9E1FB354D194}" dt="2024-06-11T14:38:22.799" v="4179"/>
        <pc:sldMkLst>
          <pc:docMk/>
          <pc:sldMk cId="3426725386" sldId="259"/>
        </pc:sldMkLst>
      </pc:sldChg>
      <pc:sldChg chg="modSp mod modNotesTx">
        <pc:chgData name="Tony Payne" userId="b4765180-8202-4d22-824d-2bdfad65c2bf" providerId="ADAL" clId="{8BE6A59A-B27E-435F-B236-9E1FB354D194}" dt="2024-06-11T14:42:03.381" v="4407" actId="20577"/>
        <pc:sldMkLst>
          <pc:docMk/>
          <pc:sldMk cId="3232802352" sldId="260"/>
        </pc:sldMkLst>
        <pc:spChg chg="mod">
          <ac:chgData name="Tony Payne" userId="b4765180-8202-4d22-824d-2bdfad65c2bf" providerId="ADAL" clId="{8BE6A59A-B27E-435F-B236-9E1FB354D194}" dt="2024-06-11T14:42:03.381" v="4407" actId="20577"/>
          <ac:spMkLst>
            <pc:docMk/>
            <pc:sldMk cId="3232802352" sldId="260"/>
            <ac:spMk id="2" creationId="{00000000-0000-0000-0000-000000000000}"/>
          </ac:spMkLst>
        </pc:spChg>
      </pc:sldChg>
      <pc:sldChg chg="modNotesTx">
        <pc:chgData name="Tony Payne" userId="b4765180-8202-4d22-824d-2bdfad65c2bf" providerId="ADAL" clId="{8BE6A59A-B27E-435F-B236-9E1FB354D194}" dt="2024-06-11T13:56:35.182" v="2897" actId="20577"/>
        <pc:sldMkLst>
          <pc:docMk/>
          <pc:sldMk cId="65717946" sldId="261"/>
        </pc:sldMkLst>
      </pc:sldChg>
      <pc:sldChg chg="modNotesTx">
        <pc:chgData name="Tony Payne" userId="b4765180-8202-4d22-824d-2bdfad65c2bf" providerId="ADAL" clId="{8BE6A59A-B27E-435F-B236-9E1FB354D194}" dt="2024-06-11T14:07:26.067" v="3543" actId="20577"/>
        <pc:sldMkLst>
          <pc:docMk/>
          <pc:sldMk cId="2339991261" sldId="262"/>
        </pc:sldMkLst>
      </pc:sldChg>
      <pc:sldChg chg="del modNotesTx">
        <pc:chgData name="Tony Payne" userId="b4765180-8202-4d22-824d-2bdfad65c2bf" providerId="ADAL" clId="{8BE6A59A-B27E-435F-B236-9E1FB354D194}" dt="2024-06-11T13:11:13.594" v="444" actId="2696"/>
        <pc:sldMkLst>
          <pc:docMk/>
          <pc:sldMk cId="2431623034" sldId="263"/>
        </pc:sldMkLst>
      </pc:sldChg>
      <pc:sldChg chg="modSp mod">
        <pc:chgData name="Tony Payne" userId="b4765180-8202-4d22-824d-2bdfad65c2bf" providerId="ADAL" clId="{8BE6A59A-B27E-435F-B236-9E1FB354D194}" dt="2024-06-11T14:18:01.881" v="3708" actId="1076"/>
        <pc:sldMkLst>
          <pc:docMk/>
          <pc:sldMk cId="4270235649" sldId="264"/>
        </pc:sldMkLst>
        <pc:spChg chg="mod">
          <ac:chgData name="Tony Payne" userId="b4765180-8202-4d22-824d-2bdfad65c2bf" providerId="ADAL" clId="{8BE6A59A-B27E-435F-B236-9E1FB354D194}" dt="2024-06-11T14:18:01.881" v="3708" actId="1076"/>
          <ac:spMkLst>
            <pc:docMk/>
            <pc:sldMk cId="4270235649" sldId="264"/>
            <ac:spMk id="2" creationId="{00000000-0000-0000-0000-000000000000}"/>
          </ac:spMkLst>
        </pc:spChg>
      </pc:sldChg>
      <pc:sldChg chg="modSp mod">
        <pc:chgData name="Tony Payne" userId="b4765180-8202-4d22-824d-2bdfad65c2bf" providerId="ADAL" clId="{8BE6A59A-B27E-435F-B236-9E1FB354D194}" dt="2024-06-11T14:38:51.525" v="4180" actId="207"/>
        <pc:sldMkLst>
          <pc:docMk/>
          <pc:sldMk cId="2458940804" sldId="265"/>
        </pc:sldMkLst>
        <pc:spChg chg="mod">
          <ac:chgData name="Tony Payne" userId="b4765180-8202-4d22-824d-2bdfad65c2bf" providerId="ADAL" clId="{8BE6A59A-B27E-435F-B236-9E1FB354D194}" dt="2024-06-11T14:38:51.525" v="4180" actId="207"/>
          <ac:spMkLst>
            <pc:docMk/>
            <pc:sldMk cId="2458940804" sldId="265"/>
            <ac:spMk id="2" creationId="{00000000-0000-0000-0000-000000000000}"/>
          </ac:spMkLst>
        </pc:spChg>
      </pc:sldChg>
      <pc:sldChg chg="modSp mod modNotesTx">
        <pc:chgData name="Tony Payne" userId="b4765180-8202-4d22-824d-2bdfad65c2bf" providerId="ADAL" clId="{8BE6A59A-B27E-435F-B236-9E1FB354D194}" dt="2024-06-11T14:20:42.877" v="3939" actId="20577"/>
        <pc:sldMkLst>
          <pc:docMk/>
          <pc:sldMk cId="754251815" sldId="266"/>
        </pc:sldMkLst>
        <pc:spChg chg="mod">
          <ac:chgData name="Tony Payne" userId="b4765180-8202-4d22-824d-2bdfad65c2bf" providerId="ADAL" clId="{8BE6A59A-B27E-435F-B236-9E1FB354D194}" dt="2024-06-11T14:18:28.753" v="3724" actId="1076"/>
          <ac:spMkLst>
            <pc:docMk/>
            <pc:sldMk cId="754251815" sldId="266"/>
            <ac:spMk id="2" creationId="{00000000-0000-0000-0000-000000000000}"/>
          </ac:spMkLst>
        </pc:spChg>
      </pc:sldChg>
      <pc:sldChg chg="del">
        <pc:chgData name="Tony Payne" userId="b4765180-8202-4d22-824d-2bdfad65c2bf" providerId="ADAL" clId="{8BE6A59A-B27E-435F-B236-9E1FB354D194}" dt="2024-06-11T13:23:14.055" v="1374" actId="2696"/>
        <pc:sldMkLst>
          <pc:docMk/>
          <pc:sldMk cId="2735836397" sldId="267"/>
        </pc:sldMkLst>
      </pc:sldChg>
      <pc:sldChg chg="modNotesTx">
        <pc:chgData name="Tony Payne" userId="b4765180-8202-4d22-824d-2bdfad65c2bf" providerId="ADAL" clId="{8BE6A59A-B27E-435F-B236-9E1FB354D194}" dt="2024-06-11T14:47:24.269" v="4533" actId="20577"/>
        <pc:sldMkLst>
          <pc:docMk/>
          <pc:sldMk cId="2066462813" sldId="268"/>
        </pc:sldMkLst>
      </pc:sldChg>
      <pc:sldChg chg="modSp mod modNotesTx">
        <pc:chgData name="Tony Payne" userId="b4765180-8202-4d22-824d-2bdfad65c2bf" providerId="ADAL" clId="{8BE6A59A-B27E-435F-B236-9E1FB354D194}" dt="2024-06-25T08:59:48.865" v="4725" actId="20577"/>
        <pc:sldMkLst>
          <pc:docMk/>
          <pc:sldMk cId="3017063458" sldId="269"/>
        </pc:sldMkLst>
        <pc:spChg chg="mod">
          <ac:chgData name="Tony Payne" userId="b4765180-8202-4d22-824d-2bdfad65c2bf" providerId="ADAL" clId="{8BE6A59A-B27E-435F-B236-9E1FB354D194}" dt="2024-06-11T14:22:18.454" v="3952" actId="20577"/>
          <ac:spMkLst>
            <pc:docMk/>
            <pc:sldMk cId="3017063458" sldId="269"/>
            <ac:spMk id="3" creationId="{00000000-0000-0000-0000-000000000000}"/>
          </ac:spMkLst>
        </pc:spChg>
      </pc:sldChg>
      <pc:sldChg chg="addSp delSp modSp mod modNotesTx">
        <pc:chgData name="Tony Payne" userId="b4765180-8202-4d22-824d-2bdfad65c2bf" providerId="ADAL" clId="{8BE6A59A-B27E-435F-B236-9E1FB354D194}" dt="2024-06-21T14:51:02.626" v="4558" actId="20577"/>
        <pc:sldMkLst>
          <pc:docMk/>
          <pc:sldMk cId="1939371713" sldId="270"/>
        </pc:sldMkLst>
        <pc:spChg chg="mod">
          <ac:chgData name="Tony Payne" userId="b4765180-8202-4d22-824d-2bdfad65c2bf" providerId="ADAL" clId="{8BE6A59A-B27E-435F-B236-9E1FB354D194}" dt="2024-06-11T14:22:08.802" v="3949" actId="20577"/>
          <ac:spMkLst>
            <pc:docMk/>
            <pc:sldMk cId="1939371713" sldId="270"/>
            <ac:spMk id="2" creationId="{00000000-0000-0000-0000-000000000000}"/>
          </ac:spMkLst>
        </pc:spChg>
        <pc:spChg chg="del mod">
          <ac:chgData name="Tony Payne" userId="b4765180-8202-4d22-824d-2bdfad65c2bf" providerId="ADAL" clId="{8BE6A59A-B27E-435F-B236-9E1FB354D194}" dt="2024-06-11T14:22:03.603" v="3940" actId="478"/>
          <ac:spMkLst>
            <pc:docMk/>
            <pc:sldMk cId="1939371713" sldId="270"/>
            <ac:spMk id="3" creationId="{00000000-0000-0000-0000-000000000000}"/>
          </ac:spMkLst>
        </pc:spChg>
        <pc:spChg chg="add mod">
          <ac:chgData name="Tony Payne" userId="b4765180-8202-4d22-824d-2bdfad65c2bf" providerId="ADAL" clId="{8BE6A59A-B27E-435F-B236-9E1FB354D194}" dt="2024-06-11T14:22:03.603" v="3940" actId="478"/>
          <ac:spMkLst>
            <pc:docMk/>
            <pc:sldMk cId="1939371713" sldId="270"/>
            <ac:spMk id="5" creationId="{E0412174-D38E-429B-AC8D-B30C5A68E565}"/>
          </ac:spMkLst>
        </pc:spChg>
      </pc:sldChg>
      <pc:sldChg chg="addSp modSp add mod modNotesTx">
        <pc:chgData name="Tony Payne" userId="b4765180-8202-4d22-824d-2bdfad65c2bf" providerId="ADAL" clId="{8BE6A59A-B27E-435F-B236-9E1FB354D194}" dt="2024-06-11T14:25:10.650" v="3959" actId="20577"/>
        <pc:sldMkLst>
          <pc:docMk/>
          <pc:sldMk cId="2539683935" sldId="271"/>
        </pc:sldMkLst>
        <pc:spChg chg="mod">
          <ac:chgData name="Tony Payne" userId="b4765180-8202-4d22-824d-2bdfad65c2bf" providerId="ADAL" clId="{8BE6A59A-B27E-435F-B236-9E1FB354D194}" dt="2024-06-11T12:56:27.095" v="11" actId="14100"/>
          <ac:spMkLst>
            <pc:docMk/>
            <pc:sldMk cId="2539683935" sldId="271"/>
            <ac:spMk id="2" creationId="{00000000-0000-0000-0000-000000000000}"/>
          </ac:spMkLst>
        </pc:spChg>
        <pc:spChg chg="add mod">
          <ac:chgData name="Tony Payne" userId="b4765180-8202-4d22-824d-2bdfad65c2bf" providerId="ADAL" clId="{8BE6A59A-B27E-435F-B236-9E1FB354D194}" dt="2024-06-11T12:57:07.976" v="25" actId="1076"/>
          <ac:spMkLst>
            <pc:docMk/>
            <pc:sldMk cId="2539683935" sldId="271"/>
            <ac:spMk id="4" creationId="{3440175C-8128-46CE-AD99-F60198C636BE}"/>
          </ac:spMkLst>
        </pc:spChg>
        <pc:spChg chg="add mod">
          <ac:chgData name="Tony Payne" userId="b4765180-8202-4d22-824d-2bdfad65c2bf" providerId="ADAL" clId="{8BE6A59A-B27E-435F-B236-9E1FB354D194}" dt="2024-06-11T12:56:57.664" v="22" actId="1076"/>
          <ac:spMkLst>
            <pc:docMk/>
            <pc:sldMk cId="2539683935" sldId="271"/>
            <ac:spMk id="5" creationId="{3EF134AE-33C1-4581-B7B6-141D6C9FC690}"/>
          </ac:spMkLst>
        </pc:spChg>
        <pc:spChg chg="add mod">
          <ac:chgData name="Tony Payne" userId="b4765180-8202-4d22-824d-2bdfad65c2bf" providerId="ADAL" clId="{8BE6A59A-B27E-435F-B236-9E1FB354D194}" dt="2024-06-11T12:56:52.663" v="21" actId="1076"/>
          <ac:spMkLst>
            <pc:docMk/>
            <pc:sldMk cId="2539683935" sldId="271"/>
            <ac:spMk id="6" creationId="{D003AD20-415A-4726-827B-B789C528E95C}"/>
          </ac:spMkLst>
        </pc:spChg>
        <pc:spChg chg="add mod">
          <ac:chgData name="Tony Payne" userId="b4765180-8202-4d22-824d-2bdfad65c2bf" providerId="ADAL" clId="{8BE6A59A-B27E-435F-B236-9E1FB354D194}" dt="2024-06-11T12:57:16.647" v="28" actId="14100"/>
          <ac:spMkLst>
            <pc:docMk/>
            <pc:sldMk cId="2539683935" sldId="271"/>
            <ac:spMk id="7" creationId="{A5EBE65E-5AD2-4D94-8067-AC8B6C018846}"/>
          </ac:spMkLst>
        </pc:spChg>
      </pc:sldChg>
      <pc:sldChg chg="addSp delSp modSp add mod">
        <pc:chgData name="Tony Payne" userId="b4765180-8202-4d22-824d-2bdfad65c2bf" providerId="ADAL" clId="{8BE6A59A-B27E-435F-B236-9E1FB354D194}" dt="2024-06-11T13:04:08.954" v="384" actId="20577"/>
        <pc:sldMkLst>
          <pc:docMk/>
          <pc:sldMk cId="3298376112" sldId="272"/>
        </pc:sldMkLst>
        <pc:spChg chg="mod">
          <ac:chgData name="Tony Payne" userId="b4765180-8202-4d22-824d-2bdfad65c2bf" providerId="ADAL" clId="{8BE6A59A-B27E-435F-B236-9E1FB354D194}" dt="2024-06-11T13:04:08.954" v="384" actId="20577"/>
          <ac:spMkLst>
            <pc:docMk/>
            <pc:sldMk cId="3298376112" sldId="272"/>
            <ac:spMk id="2" creationId="{00000000-0000-0000-0000-000000000000}"/>
          </ac:spMkLst>
        </pc:spChg>
        <pc:spChg chg="del">
          <ac:chgData name="Tony Payne" userId="b4765180-8202-4d22-824d-2bdfad65c2bf" providerId="ADAL" clId="{8BE6A59A-B27E-435F-B236-9E1FB354D194}" dt="2024-06-11T13:03:14.680" v="366" actId="478"/>
          <ac:spMkLst>
            <pc:docMk/>
            <pc:sldMk cId="3298376112" sldId="272"/>
            <ac:spMk id="3" creationId="{00000000-0000-0000-0000-000000000000}"/>
          </ac:spMkLst>
        </pc:spChg>
        <pc:spChg chg="add mod">
          <ac:chgData name="Tony Payne" userId="b4765180-8202-4d22-824d-2bdfad65c2bf" providerId="ADAL" clId="{8BE6A59A-B27E-435F-B236-9E1FB354D194}" dt="2024-06-11T13:03:14.680" v="366" actId="478"/>
          <ac:spMkLst>
            <pc:docMk/>
            <pc:sldMk cId="3298376112" sldId="272"/>
            <ac:spMk id="5" creationId="{940B0F66-20CE-478F-9735-7B8E9D7CDE41}"/>
          </ac:spMkLst>
        </pc:spChg>
      </pc:sldChg>
      <pc:sldChg chg="modSp add mod modNotesTx">
        <pc:chgData name="Tony Payne" userId="b4765180-8202-4d22-824d-2bdfad65c2bf" providerId="ADAL" clId="{8BE6A59A-B27E-435F-B236-9E1FB354D194}" dt="2024-06-11T13:59:06.815" v="3092" actId="20577"/>
        <pc:sldMkLst>
          <pc:docMk/>
          <pc:sldMk cId="1323709812" sldId="273"/>
        </pc:sldMkLst>
        <pc:spChg chg="mod">
          <ac:chgData name="Tony Payne" userId="b4765180-8202-4d22-824d-2bdfad65c2bf" providerId="ADAL" clId="{8BE6A59A-B27E-435F-B236-9E1FB354D194}" dt="2024-06-11T13:10:17.596" v="437"/>
          <ac:spMkLst>
            <pc:docMk/>
            <pc:sldMk cId="1323709812" sldId="273"/>
            <ac:spMk id="2" creationId="{00000000-0000-0000-0000-000000000000}"/>
          </ac:spMkLst>
        </pc:spChg>
      </pc:sldChg>
      <pc:sldChg chg="modSp add mod modNotesTx">
        <pc:chgData name="Tony Payne" userId="b4765180-8202-4d22-824d-2bdfad65c2bf" providerId="ADAL" clId="{8BE6A59A-B27E-435F-B236-9E1FB354D194}" dt="2024-06-11T14:08:53.273" v="3626" actId="20577"/>
        <pc:sldMkLst>
          <pc:docMk/>
          <pc:sldMk cId="3586792961" sldId="274"/>
        </pc:sldMkLst>
        <pc:spChg chg="mod">
          <ac:chgData name="Tony Payne" userId="b4765180-8202-4d22-824d-2bdfad65c2bf" providerId="ADAL" clId="{8BE6A59A-B27E-435F-B236-9E1FB354D194}" dt="2024-06-11T13:29:06.444" v="1632" actId="20577"/>
          <ac:spMkLst>
            <pc:docMk/>
            <pc:sldMk cId="3586792961" sldId="274"/>
            <ac:spMk id="2" creationId="{00000000-0000-0000-0000-000000000000}"/>
          </ac:spMkLst>
        </pc:spChg>
        <pc:spChg chg="mod">
          <ac:chgData name="Tony Payne" userId="b4765180-8202-4d22-824d-2bdfad65c2bf" providerId="ADAL" clId="{8BE6A59A-B27E-435F-B236-9E1FB354D194}" dt="2024-06-11T13:26:31.190" v="1423" actId="27636"/>
          <ac:spMkLst>
            <pc:docMk/>
            <pc:sldMk cId="3586792961" sldId="274"/>
            <ac:spMk id="3" creationId="{00000000-0000-0000-0000-000000000000}"/>
          </ac:spMkLst>
        </pc:spChg>
      </pc:sldChg>
      <pc:sldChg chg="addSp delSp modSp add mod modNotesTx">
        <pc:chgData name="Tony Payne" userId="b4765180-8202-4d22-824d-2bdfad65c2bf" providerId="ADAL" clId="{8BE6A59A-B27E-435F-B236-9E1FB354D194}" dt="2024-06-11T14:22:50.143" v="3957" actId="207"/>
        <pc:sldMkLst>
          <pc:docMk/>
          <pc:sldMk cId="3396847822" sldId="275"/>
        </pc:sldMkLst>
        <pc:spChg chg="del mod">
          <ac:chgData name="Tony Payne" userId="b4765180-8202-4d22-824d-2bdfad65c2bf" providerId="ADAL" clId="{8BE6A59A-B27E-435F-B236-9E1FB354D194}" dt="2024-06-11T13:39:21.631" v="2008" actId="478"/>
          <ac:spMkLst>
            <pc:docMk/>
            <pc:sldMk cId="3396847822" sldId="275"/>
            <ac:spMk id="2" creationId="{00000000-0000-0000-0000-000000000000}"/>
          </ac:spMkLst>
        </pc:spChg>
        <pc:spChg chg="del mod">
          <ac:chgData name="Tony Payne" userId="b4765180-8202-4d22-824d-2bdfad65c2bf" providerId="ADAL" clId="{8BE6A59A-B27E-435F-B236-9E1FB354D194}" dt="2024-06-11T13:34:35.291" v="1951" actId="478"/>
          <ac:spMkLst>
            <pc:docMk/>
            <pc:sldMk cId="3396847822" sldId="275"/>
            <ac:spMk id="3" creationId="{00000000-0000-0000-0000-000000000000}"/>
          </ac:spMkLst>
        </pc:spChg>
        <pc:spChg chg="add del mod">
          <ac:chgData name="Tony Payne" userId="b4765180-8202-4d22-824d-2bdfad65c2bf" providerId="ADAL" clId="{8BE6A59A-B27E-435F-B236-9E1FB354D194}" dt="2024-06-11T13:34:38.577" v="1952" actId="478"/>
          <ac:spMkLst>
            <pc:docMk/>
            <pc:sldMk cId="3396847822" sldId="275"/>
            <ac:spMk id="5" creationId="{A0DED981-4EDD-4234-8E94-7AD8B42E2CB5}"/>
          </ac:spMkLst>
        </pc:spChg>
        <pc:spChg chg="add mod">
          <ac:chgData name="Tony Payne" userId="b4765180-8202-4d22-824d-2bdfad65c2bf" providerId="ADAL" clId="{8BE6A59A-B27E-435F-B236-9E1FB354D194}" dt="2024-06-11T13:40:23.498" v="2029" actId="1036"/>
          <ac:spMkLst>
            <pc:docMk/>
            <pc:sldMk cId="3396847822" sldId="275"/>
            <ac:spMk id="6" creationId="{955046C8-23E7-402A-A02E-CB8E337D8186}"/>
          </ac:spMkLst>
        </pc:spChg>
        <pc:spChg chg="add mod">
          <ac:chgData name="Tony Payne" userId="b4765180-8202-4d22-824d-2bdfad65c2bf" providerId="ADAL" clId="{8BE6A59A-B27E-435F-B236-9E1FB354D194}" dt="2024-06-11T13:40:09.978" v="2020" actId="1076"/>
          <ac:spMkLst>
            <pc:docMk/>
            <pc:sldMk cId="3396847822" sldId="275"/>
            <ac:spMk id="7" creationId="{95792E68-B333-4DB6-951A-5941F120D94D}"/>
          </ac:spMkLst>
        </pc:spChg>
        <pc:spChg chg="add mod">
          <ac:chgData name="Tony Payne" userId="b4765180-8202-4d22-824d-2bdfad65c2bf" providerId="ADAL" clId="{8BE6A59A-B27E-435F-B236-9E1FB354D194}" dt="2024-06-11T13:39:50.943" v="2016" actId="14100"/>
          <ac:spMkLst>
            <pc:docMk/>
            <pc:sldMk cId="3396847822" sldId="275"/>
            <ac:spMk id="8" creationId="{47580775-D8B7-40A1-9D1C-DD14BAF79A9D}"/>
          </ac:spMkLst>
        </pc:spChg>
        <pc:spChg chg="add mod">
          <ac:chgData name="Tony Payne" userId="b4765180-8202-4d22-824d-2bdfad65c2bf" providerId="ADAL" clId="{8BE6A59A-B27E-435F-B236-9E1FB354D194}" dt="2024-06-11T13:40:23.498" v="2029" actId="1036"/>
          <ac:spMkLst>
            <pc:docMk/>
            <pc:sldMk cId="3396847822" sldId="275"/>
            <ac:spMk id="10" creationId="{EF4A3E7C-0863-4D8C-A6CC-CF4334A423CB}"/>
          </ac:spMkLst>
        </pc:spChg>
        <pc:spChg chg="add mod">
          <ac:chgData name="Tony Payne" userId="b4765180-8202-4d22-824d-2bdfad65c2bf" providerId="ADAL" clId="{8BE6A59A-B27E-435F-B236-9E1FB354D194}" dt="2024-06-11T14:22:50.143" v="3957" actId="207"/>
          <ac:spMkLst>
            <pc:docMk/>
            <pc:sldMk cId="3396847822" sldId="275"/>
            <ac:spMk id="12" creationId="{6E30C9C8-2725-4804-9DAE-D0D9493B1C09}"/>
          </ac:spMkLst>
        </pc:spChg>
        <pc:spChg chg="add mod">
          <ac:chgData name="Tony Payne" userId="b4765180-8202-4d22-824d-2bdfad65c2bf" providerId="ADAL" clId="{8BE6A59A-B27E-435F-B236-9E1FB354D194}" dt="2024-06-11T13:39:59.946" v="2017" actId="255"/>
          <ac:spMkLst>
            <pc:docMk/>
            <pc:sldMk cId="3396847822" sldId="275"/>
            <ac:spMk id="14" creationId="{41FB3736-F8D1-4146-8152-BE2F6AB70E69}"/>
          </ac:spMkLst>
        </pc:spChg>
        <pc:spChg chg="add mod">
          <ac:chgData name="Tony Payne" userId="b4765180-8202-4d22-824d-2bdfad65c2bf" providerId="ADAL" clId="{8BE6A59A-B27E-435F-B236-9E1FB354D194}" dt="2024-06-11T13:39:30.490" v="2010" actId="1076"/>
          <ac:spMkLst>
            <pc:docMk/>
            <pc:sldMk cId="3396847822" sldId="275"/>
            <ac:spMk id="15" creationId="{9BB59AF1-608C-475F-8006-AC9216F206D3}"/>
          </ac:spMkLst>
        </pc:spChg>
        <pc:spChg chg="add mod">
          <ac:chgData name="Tony Payne" userId="b4765180-8202-4d22-824d-2bdfad65c2bf" providerId="ADAL" clId="{8BE6A59A-B27E-435F-B236-9E1FB354D194}" dt="2024-06-11T13:39:39.282" v="2013" actId="1076"/>
          <ac:spMkLst>
            <pc:docMk/>
            <pc:sldMk cId="3396847822" sldId="275"/>
            <ac:spMk id="17" creationId="{3C8C1EBC-48A0-4099-8935-709F98736CDD}"/>
          </ac:spMkLst>
        </pc:spChg>
        <pc:spChg chg="add del mod">
          <ac:chgData name="Tony Payne" userId="b4765180-8202-4d22-824d-2bdfad65c2bf" providerId="ADAL" clId="{8BE6A59A-B27E-435F-B236-9E1FB354D194}" dt="2024-06-11T13:39:25.996" v="2009" actId="478"/>
          <ac:spMkLst>
            <pc:docMk/>
            <pc:sldMk cId="3396847822" sldId="275"/>
            <ac:spMk id="19" creationId="{584C9648-9B8C-4DB1-BA58-3ED486E03444}"/>
          </ac:spMkLst>
        </pc:spChg>
      </pc:sldChg>
      <pc:sldChg chg="addSp delSp modSp add mod modNotesTx">
        <pc:chgData name="Tony Payne" userId="b4765180-8202-4d22-824d-2bdfad65c2bf" providerId="ADAL" clId="{8BE6A59A-B27E-435F-B236-9E1FB354D194}" dt="2024-06-11T14:43:46.068" v="4474" actId="20577"/>
        <pc:sldMkLst>
          <pc:docMk/>
          <pc:sldMk cId="953048879" sldId="276"/>
        </pc:sldMkLst>
        <pc:spChg chg="del mod">
          <ac:chgData name="Tony Payne" userId="b4765180-8202-4d22-824d-2bdfad65c2bf" providerId="ADAL" clId="{8BE6A59A-B27E-435F-B236-9E1FB354D194}" dt="2024-06-11T14:22:27.580" v="3954" actId="478"/>
          <ac:spMkLst>
            <pc:docMk/>
            <pc:sldMk cId="953048879" sldId="276"/>
            <ac:spMk id="2" creationId="{00000000-0000-0000-0000-000000000000}"/>
          </ac:spMkLst>
        </pc:spChg>
        <pc:spChg chg="mod">
          <ac:chgData name="Tony Payne" userId="b4765180-8202-4d22-824d-2bdfad65c2bf" providerId="ADAL" clId="{8BE6A59A-B27E-435F-B236-9E1FB354D194}" dt="2024-06-11T13:41:05.003" v="2042" actId="688"/>
          <ac:spMkLst>
            <pc:docMk/>
            <pc:sldMk cId="953048879" sldId="276"/>
            <ac:spMk id="6" creationId="{955046C8-23E7-402A-A02E-CB8E337D8186}"/>
          </ac:spMkLst>
        </pc:spChg>
        <pc:spChg chg="mod">
          <ac:chgData name="Tony Payne" userId="b4765180-8202-4d22-824d-2bdfad65c2bf" providerId="ADAL" clId="{8BE6A59A-B27E-435F-B236-9E1FB354D194}" dt="2024-06-11T13:42:10.379" v="2072" actId="688"/>
          <ac:spMkLst>
            <pc:docMk/>
            <pc:sldMk cId="953048879" sldId="276"/>
            <ac:spMk id="7" creationId="{95792E68-B333-4DB6-951A-5941F120D94D}"/>
          </ac:spMkLst>
        </pc:spChg>
        <pc:spChg chg="del">
          <ac:chgData name="Tony Payne" userId="b4765180-8202-4d22-824d-2bdfad65c2bf" providerId="ADAL" clId="{8BE6A59A-B27E-435F-B236-9E1FB354D194}" dt="2024-06-11T13:40:32.523" v="2032" actId="478"/>
          <ac:spMkLst>
            <pc:docMk/>
            <pc:sldMk cId="953048879" sldId="276"/>
            <ac:spMk id="10" creationId="{EF4A3E7C-0863-4D8C-A6CC-CF4334A423CB}"/>
          </ac:spMkLst>
        </pc:spChg>
        <pc:spChg chg="del">
          <ac:chgData name="Tony Payne" userId="b4765180-8202-4d22-824d-2bdfad65c2bf" providerId="ADAL" clId="{8BE6A59A-B27E-435F-B236-9E1FB354D194}" dt="2024-06-11T13:40:35.363" v="2033" actId="478"/>
          <ac:spMkLst>
            <pc:docMk/>
            <pc:sldMk cId="953048879" sldId="276"/>
            <ac:spMk id="12" creationId="{6E30C9C8-2725-4804-9DAE-D0D9493B1C09}"/>
          </ac:spMkLst>
        </pc:spChg>
        <pc:spChg chg="add mod">
          <ac:chgData name="Tony Payne" userId="b4765180-8202-4d22-824d-2bdfad65c2bf" providerId="ADAL" clId="{8BE6A59A-B27E-435F-B236-9E1FB354D194}" dt="2024-06-11T13:41:14.291" v="2044" actId="1076"/>
          <ac:spMkLst>
            <pc:docMk/>
            <pc:sldMk cId="953048879" sldId="276"/>
            <ac:spMk id="13" creationId="{7004B4C6-96BC-4DE3-8241-EB099D0C902F}"/>
          </ac:spMkLst>
        </pc:spChg>
        <pc:spChg chg="del">
          <ac:chgData name="Tony Payne" userId="b4765180-8202-4d22-824d-2bdfad65c2bf" providerId="ADAL" clId="{8BE6A59A-B27E-435F-B236-9E1FB354D194}" dt="2024-06-11T13:40:30.483" v="2031" actId="478"/>
          <ac:spMkLst>
            <pc:docMk/>
            <pc:sldMk cId="953048879" sldId="276"/>
            <ac:spMk id="14" creationId="{41FB3736-F8D1-4146-8152-BE2F6AB70E69}"/>
          </ac:spMkLst>
        </pc:spChg>
        <pc:spChg chg="mod">
          <ac:chgData name="Tony Payne" userId="b4765180-8202-4d22-824d-2bdfad65c2bf" providerId="ADAL" clId="{8BE6A59A-B27E-435F-B236-9E1FB354D194}" dt="2024-06-11T13:42:33.835" v="2078" actId="14100"/>
          <ac:spMkLst>
            <pc:docMk/>
            <pc:sldMk cId="953048879" sldId="276"/>
            <ac:spMk id="15" creationId="{9BB59AF1-608C-475F-8006-AC9216F206D3}"/>
          </ac:spMkLst>
        </pc:spChg>
        <pc:spChg chg="add mod">
          <ac:chgData name="Tony Payne" userId="b4765180-8202-4d22-824d-2bdfad65c2bf" providerId="ADAL" clId="{8BE6A59A-B27E-435F-B236-9E1FB354D194}" dt="2024-06-11T14:43:46.068" v="4474" actId="20577"/>
          <ac:spMkLst>
            <pc:docMk/>
            <pc:sldMk cId="953048879" sldId="276"/>
            <ac:spMk id="16" creationId="{FD19CEB3-2241-4578-83B7-B5CC2B43075A}"/>
          </ac:spMkLst>
        </pc:spChg>
        <pc:spChg chg="del">
          <ac:chgData name="Tony Payne" userId="b4765180-8202-4d22-824d-2bdfad65c2bf" providerId="ADAL" clId="{8BE6A59A-B27E-435F-B236-9E1FB354D194}" dt="2024-06-11T13:40:28.948" v="2030" actId="478"/>
          <ac:spMkLst>
            <pc:docMk/>
            <pc:sldMk cId="953048879" sldId="276"/>
            <ac:spMk id="17" creationId="{3C8C1EBC-48A0-4099-8935-709F98736CDD}"/>
          </ac:spMkLst>
        </pc:spChg>
        <pc:spChg chg="add mod">
          <ac:chgData name="Tony Payne" userId="b4765180-8202-4d22-824d-2bdfad65c2bf" providerId="ADAL" clId="{8BE6A59A-B27E-435F-B236-9E1FB354D194}" dt="2024-06-11T13:43:03.819" v="2086" actId="1076"/>
          <ac:spMkLst>
            <pc:docMk/>
            <pc:sldMk cId="953048879" sldId="276"/>
            <ac:spMk id="18" creationId="{319CE3FC-1CC3-4AD2-B407-85DBFE0EE9A4}"/>
          </ac:spMkLst>
        </pc:spChg>
        <pc:spChg chg="add mod">
          <ac:chgData name="Tony Payne" userId="b4765180-8202-4d22-824d-2bdfad65c2bf" providerId="ADAL" clId="{8BE6A59A-B27E-435F-B236-9E1FB354D194}" dt="2024-06-11T13:43:55.526" v="2103" actId="122"/>
          <ac:spMkLst>
            <pc:docMk/>
            <pc:sldMk cId="953048879" sldId="276"/>
            <ac:spMk id="19" creationId="{82A26E37-8866-4860-947D-EB40F34A6A56}"/>
          </ac:spMkLst>
        </pc:spChg>
        <pc:spChg chg="add mod">
          <ac:chgData name="Tony Payne" userId="b4765180-8202-4d22-824d-2bdfad65c2bf" providerId="ADAL" clId="{8BE6A59A-B27E-435F-B236-9E1FB354D194}" dt="2024-06-11T14:22:27.580" v="3954" actId="478"/>
          <ac:spMkLst>
            <pc:docMk/>
            <pc:sldMk cId="953048879" sldId="276"/>
            <ac:spMk id="20" creationId="{FC1D555E-B823-4D24-8FAD-48A859909A3C}"/>
          </ac:spMkLst>
        </pc:spChg>
      </pc:sldChg>
      <pc:sldChg chg="modSp add mod ord modNotesTx">
        <pc:chgData name="Tony Payne" userId="b4765180-8202-4d22-824d-2bdfad65c2bf" providerId="ADAL" clId="{8BE6A59A-B27E-435F-B236-9E1FB354D194}" dt="2024-06-11T14:38:59.653" v="4183" actId="207"/>
        <pc:sldMkLst>
          <pc:docMk/>
          <pc:sldMk cId="2779185920" sldId="277"/>
        </pc:sldMkLst>
        <pc:spChg chg="mod">
          <ac:chgData name="Tony Payne" userId="b4765180-8202-4d22-824d-2bdfad65c2bf" providerId="ADAL" clId="{8BE6A59A-B27E-435F-B236-9E1FB354D194}" dt="2024-06-11T14:38:59.653" v="4183" actId="207"/>
          <ac:spMkLst>
            <pc:docMk/>
            <pc:sldMk cId="2779185920" sldId="277"/>
            <ac:spMk id="2" creationId="{00000000-0000-0000-0000-000000000000}"/>
          </ac:spMkLst>
        </pc:spChg>
        <pc:spChg chg="mod">
          <ac:chgData name="Tony Payne" userId="b4765180-8202-4d22-824d-2bdfad65c2bf" providerId="ADAL" clId="{8BE6A59A-B27E-435F-B236-9E1FB354D194}" dt="2024-06-11T13:50:38.499" v="2564" actId="20577"/>
          <ac:spMkLst>
            <pc:docMk/>
            <pc:sldMk cId="2779185920" sldId="277"/>
            <ac:spMk id="3" creationId="{00000000-0000-0000-0000-000000000000}"/>
          </ac:spMkLst>
        </pc:spChg>
      </pc:sldChg>
      <pc:sldChg chg="modSp add mod modNotesTx">
        <pc:chgData name="Tony Payne" userId="b4765180-8202-4d22-824d-2bdfad65c2bf" providerId="ADAL" clId="{8BE6A59A-B27E-435F-B236-9E1FB354D194}" dt="2024-06-25T08:59:42.277" v="4724" actId="20577"/>
        <pc:sldMkLst>
          <pc:docMk/>
          <pc:sldMk cId="3111317127" sldId="278"/>
        </pc:sldMkLst>
        <pc:spChg chg="mod">
          <ac:chgData name="Tony Payne" userId="b4765180-8202-4d22-824d-2bdfad65c2bf" providerId="ADAL" clId="{8BE6A59A-B27E-435F-B236-9E1FB354D194}" dt="2024-06-25T08:59:27.560" v="4723" actId="20577"/>
          <ac:spMkLst>
            <pc:docMk/>
            <pc:sldMk cId="3111317127" sldId="278"/>
            <ac:spMk id="2" creationId="{00000000-0000-0000-0000-000000000000}"/>
          </ac:spMkLst>
        </pc:spChg>
      </pc:sldChg>
      <pc:sldChg chg="modSp add del mod">
        <pc:chgData name="Tony Payne" userId="b4765180-8202-4d22-824d-2bdfad65c2bf" providerId="ADAL" clId="{8BE6A59A-B27E-435F-B236-9E1FB354D194}" dt="2024-06-11T14:47:12.517" v="4526" actId="2696"/>
        <pc:sldMkLst>
          <pc:docMk/>
          <pc:sldMk cId="3176468591" sldId="278"/>
        </pc:sldMkLst>
        <pc:spChg chg="mod">
          <ac:chgData name="Tony Payne" userId="b4765180-8202-4d22-824d-2bdfad65c2bf" providerId="ADAL" clId="{8BE6A59A-B27E-435F-B236-9E1FB354D194}" dt="2024-06-11T14:47:04.982" v="4525" actId="20577"/>
          <ac:spMkLst>
            <pc:docMk/>
            <pc:sldMk cId="3176468591" sldId="27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94A68-E2D6-4451-8A7E-D9879AC0D426}" type="datetimeFigureOut">
              <a:rPr lang="en-GB" smtClean="0"/>
              <a:t>25/06/2024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48196-5D4E-4E39-AC59-ECEB4419A4DD}" type="slidenum">
              <a:rPr lang="en-GB" smtClean="0"/>
              <a:t>‹#›</a:t>
            </a:fld>
            <a:endParaRPr lang="en-GB"/>
          </a:p>
        </p:txBody>
      </p:sp>
    </p:spTree>
    <p:extLst>
      <p:ext uri="{BB962C8B-B14F-4D97-AF65-F5344CB8AC3E}">
        <p14:creationId xmlns:p14="http://schemas.microsoft.com/office/powerpoint/2010/main" val="8246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linkedin.com/pulse/impact-emotional-well-being-employee-performance-sourcebae/"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a:t>
            </a:fld>
            <a:endParaRPr lang="en-GB"/>
          </a:p>
        </p:txBody>
      </p:sp>
    </p:spTree>
    <p:extLst>
      <p:ext uri="{BB962C8B-B14F-4D97-AF65-F5344CB8AC3E}">
        <p14:creationId xmlns:p14="http://schemas.microsoft.com/office/powerpoint/2010/main" val="1666935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10</a:t>
            </a:fld>
            <a:endParaRPr lang="en-GB"/>
          </a:p>
        </p:txBody>
      </p:sp>
    </p:spTree>
    <p:extLst>
      <p:ext uri="{BB962C8B-B14F-4D97-AF65-F5344CB8AC3E}">
        <p14:creationId xmlns:p14="http://schemas.microsoft.com/office/powerpoint/2010/main" val="2409975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You probably do a lot of this already but it’s worth emphasising</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panose="020F0502020204030204" pitchFamily="34" charset="0"/>
                <a:ea typeface="Calibri" panose="020F0502020204030204" pitchFamily="34" charset="0"/>
                <a:cs typeface="Times New Roman" panose="02020603050405020304" pitchFamily="18" charset="0"/>
              </a:rPr>
              <a:t>Value Their Opinions: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Listen to your child's thoughts and opinions, showing that you value their perspective.</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Encourage them to express their ideas and feelings openly, fostering a sense of self-worth.</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Provide….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Allow them to make choices about their studies, extracurricular activities and decisions about family affairs. This helps them not only feel very valued but also that they are no longer a ‘teenager’ but becoming a responsible adult. After A2 they will probably fly the nest and become independent</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Support their decisions and help them reflect on the outcomes to build decision-making skills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Recognise Successes…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Celebrate both big and small achievements to reinforce a positive self-image. Praise effort and progress, not just the final outcome, to emphasise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the value of  hard work.</a:t>
            </a:r>
          </a:p>
          <a:p>
            <a:pPr marL="457200" lvl="1" indent="0">
              <a:lnSpc>
                <a:spcPct val="107000"/>
              </a:lnSpc>
              <a:spcAft>
                <a:spcPts val="800"/>
              </a:spcAft>
              <a:buSzPts val="1000"/>
              <a:buFont typeface="Courier New" panose="02070309020205020404" pitchFamily="49" charset="0"/>
              <a:buNone/>
              <a:tabLst>
                <a:tab pos="914400" algn="l"/>
              </a:tabLst>
            </a:pPr>
            <a:endParaRPr lang="en-GB"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11</a:t>
            </a:fld>
            <a:endParaRPr lang="en-GB"/>
          </a:p>
        </p:txBody>
      </p:sp>
    </p:spTree>
    <p:extLst>
      <p:ext uri="{BB962C8B-B14F-4D97-AF65-F5344CB8AC3E}">
        <p14:creationId xmlns:p14="http://schemas.microsoft.com/office/powerpoint/2010/main" val="4282467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Journal</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It may sound daft, but keeping a journal where they note down their achievements and positive experiences is something they can look back on over the weeks and months and it can help to put things in perspective. What was the challenge? how did they overcome it? What can they learn from their failures?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This can serve as a reminder of their abilities and progress during challenging times.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Perfection</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Teach your child that mistakes and failures are part of the learning process.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Question for Parents: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Hands up if you never made a mistake!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Think back about what you learnt from your mistakes!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Encourage them to view challenges as opportunities to grow and improve. Coming out of their comfort zones can be a powerful learning tool. For example cold calling for work placements, going into shops asking the manger if there are any part time jobs, asking a tutor if they do not understand something.</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Language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Again, you are probably doing this already without knowing it.  Use language that reinforces effort and persistence, such as "You worked really hard on this" or "I'm proud of how you handled that situation."</a:t>
            </a:r>
          </a:p>
          <a:p>
            <a:pPr marL="457200" lvl="1" indent="0">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12</a:t>
            </a:fld>
            <a:endParaRPr lang="en-GB"/>
          </a:p>
        </p:txBody>
      </p:sp>
    </p:spTree>
    <p:extLst>
      <p:ext uri="{BB962C8B-B14F-4D97-AF65-F5344CB8AC3E}">
        <p14:creationId xmlns:p14="http://schemas.microsoft.com/office/powerpoint/2010/main" val="1228917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effectLst/>
              </a:rPr>
              <a:t>Balanced Feedback:</a:t>
            </a:r>
          </a:p>
          <a:p>
            <a:r>
              <a:rPr lang="en-GB" dirty="0">
                <a:effectLst/>
              </a:rPr>
              <a:t>Offer constructive feedback that highlights strengths while gently addressing areas for improvement.</a:t>
            </a:r>
          </a:p>
          <a:p>
            <a:r>
              <a:rPr lang="en-GB" dirty="0">
                <a:effectLst/>
              </a:rPr>
              <a:t>Focus on specific actions and behaviours rather than personal attributes.  For example: ‘That thing that happened that meant the deadline for the essay was missed’ Don’t focus on </a:t>
            </a:r>
            <a:r>
              <a:rPr lang="en-GB" b="1" i="1" dirty="0">
                <a:effectLst/>
              </a:rPr>
              <a:t>them</a:t>
            </a:r>
            <a:r>
              <a:rPr lang="en-GB" dirty="0">
                <a:effectLst/>
              </a:rPr>
              <a:t>, but rather the </a:t>
            </a:r>
            <a:r>
              <a:rPr lang="en-GB" b="1" dirty="0">
                <a:effectLst/>
              </a:rPr>
              <a:t>action or thing</a:t>
            </a:r>
            <a:r>
              <a:rPr lang="en-GB" dirty="0">
                <a:effectLst/>
              </a:rPr>
              <a:t> that led to the mistake/poor behaviour.</a:t>
            </a:r>
          </a:p>
          <a:p>
            <a:endParaRPr lang="en-GB" dirty="0">
              <a:effectLst/>
            </a:endParaRPr>
          </a:p>
          <a:p>
            <a:r>
              <a:rPr lang="en-GB" b="1" dirty="0">
                <a:effectLst/>
              </a:rPr>
              <a:t>Encourage Self-Reflection:</a:t>
            </a:r>
          </a:p>
          <a:p>
            <a:r>
              <a:rPr lang="en-GB" dirty="0">
                <a:effectLst/>
              </a:rPr>
              <a:t>Help your child reflect on their experiences and identify what they did well and what they can improve.</a:t>
            </a:r>
          </a:p>
          <a:p>
            <a:r>
              <a:rPr lang="en-GB" dirty="0">
                <a:effectLst/>
              </a:rPr>
              <a:t>Encourage them to set realistic goals for personal growth. If they don’t like doing something get them to understand why. It may be as simple as not wanting to go to the relatives for Sunday lunch. Ask why? “It’s boring” ”Why do you think its boring?” Can they reframe it so that they steer the conversation to more interesting topics? Set them challenges to understand why they have specific perceptions</a:t>
            </a:r>
          </a:p>
          <a:p>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100" b="1" dirty="0">
                <a:effectLst/>
                <a:latin typeface="Calibri" panose="020F0502020204030204" pitchFamily="34" charset="0"/>
                <a:ea typeface="Calibri" panose="020F0502020204030204" pitchFamily="34" charset="0"/>
                <a:cs typeface="Times New Roman" panose="02020603050405020304" pitchFamily="18" charset="0"/>
              </a:rPr>
              <a:t>Role Model</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Demonstrate self-confidence in your actions and decision-making. Share your experiences of overcoming challenges and the strategies you used. Be aware of being too autobiographical though, and not listening to their stories, ambitions and fears.</a:t>
            </a:r>
          </a:p>
          <a:p>
            <a:r>
              <a:rPr lang="en-GB" sz="1100" dirty="0">
                <a:effectLst/>
                <a:latin typeface="Calibri" panose="020F0502020204030204" pitchFamily="34" charset="0"/>
                <a:ea typeface="Calibri" panose="020F0502020204030204" pitchFamily="34" charset="0"/>
                <a:cs typeface="Times New Roman" panose="02020603050405020304" pitchFamily="18" charset="0"/>
              </a:rPr>
              <a:t>A good way of doing this is by asking them what they would have done in your situation.</a:t>
            </a:r>
          </a:p>
          <a:p>
            <a:r>
              <a:rPr lang="en-GB"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Question for parents. Ask for examples from them </a:t>
            </a:r>
            <a:r>
              <a:rPr lang="en-GB" sz="1100" dirty="0">
                <a:effectLst/>
                <a:latin typeface="Calibri" panose="020F0502020204030204" pitchFamily="34" charset="0"/>
                <a:ea typeface="Calibri" panose="020F0502020204030204" pitchFamily="34" charset="0"/>
                <a:cs typeface="Times New Roman" panose="02020603050405020304" pitchFamily="18" charset="0"/>
              </a:rPr>
              <a:t>– What was the situation? What would they have done differently? – Talk to their child about the incident asking them how they would have handle it, before telling them what you did.</a:t>
            </a:r>
          </a:p>
          <a:p>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100" b="1" dirty="0">
                <a:effectLst/>
                <a:latin typeface="Calibri" panose="020F0502020204030204" pitchFamily="34" charset="0"/>
                <a:ea typeface="Calibri" panose="020F0502020204030204" pitchFamily="34" charset="0"/>
                <a:cs typeface="Times New Roman" panose="02020603050405020304" pitchFamily="18" charset="0"/>
              </a:rPr>
              <a:t>Put their heart and soul into everything they do</a:t>
            </a:r>
          </a:p>
          <a:p>
            <a:r>
              <a:rPr lang="en-GB" sz="1100" b="0" dirty="0">
                <a:effectLst/>
                <a:latin typeface="Calibri" panose="020F0502020204030204" pitchFamily="34" charset="0"/>
                <a:ea typeface="Calibri" panose="020F0502020204030204" pitchFamily="34" charset="0"/>
                <a:cs typeface="Times New Roman" panose="02020603050405020304" pitchFamily="18" charset="0"/>
              </a:rPr>
              <a:t>Encourage them to give 100% in everything they do. No matter what path they want to do. Time will go quicker if they throw themselves into things</a:t>
            </a:r>
          </a:p>
          <a:p>
            <a:pPr marL="457200" lvl="1" indent="0">
              <a:lnSpc>
                <a:spcPct val="107000"/>
              </a:lnSpc>
              <a:spcAft>
                <a:spcPts val="800"/>
              </a:spcAft>
              <a:buSzPts val="1000"/>
              <a:buFont typeface="Courier New" panose="02070309020205020404" pitchFamily="49" charset="0"/>
              <a:buNone/>
              <a:tabLst>
                <a:tab pos="9144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13</a:t>
            </a:fld>
            <a:endParaRPr lang="en-GB"/>
          </a:p>
        </p:txBody>
      </p:sp>
    </p:spTree>
    <p:extLst>
      <p:ext uri="{BB962C8B-B14F-4D97-AF65-F5344CB8AC3E}">
        <p14:creationId xmlns:p14="http://schemas.microsoft.com/office/powerpoint/2010/main" val="1479881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Pts val="1000"/>
              <a:buFont typeface="Symbol" panose="05050102010706020507" pitchFamily="18" charset="2"/>
              <a:buNone/>
              <a:tabLst>
                <a:tab pos="457200" algn="l"/>
              </a:tabLst>
              <a:defRPr/>
            </a:pPr>
            <a:r>
              <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rPr>
              <a:t>Ability to cope with setbacks and stress is a huge essential for modern day life</a:t>
            </a:r>
          </a:p>
          <a:p>
            <a:pPr marL="0" marR="0" lvl="0" indent="0" algn="l" defTabSz="914400" rtl="0" eaLnBrk="1" fontAlgn="auto" latinLnBrk="0" hangingPunct="1">
              <a:lnSpc>
                <a:spcPct val="107000"/>
              </a:lnSpc>
              <a:spcBef>
                <a:spcPts val="0"/>
              </a:spcBef>
              <a:spcAft>
                <a:spcPts val="800"/>
              </a:spcAft>
              <a:buClrTx/>
              <a:buSzPts val="1000"/>
              <a:buFont typeface="Symbol" panose="05050102010706020507" pitchFamily="18" charset="2"/>
              <a:buNone/>
              <a:tabLst>
                <a:tab pos="457200" algn="l"/>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Teach your child to view failures and setbacks as opportunities for learning and growth – remember the journal we mentioned earlier?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Discuss what can be learned from the experience and how to apply those lessons moving forward. </a:t>
            </a: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Ask how they would do things differently. </a:t>
            </a: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Did they understand why things didn’t work out?</a:t>
            </a: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Someone with D’s at A level will struggle to get into medical school.</a:t>
            </a: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Its all about perspective</a:t>
            </a:r>
          </a:p>
          <a:p>
            <a:pPr marL="0" lvl="0" indent="0">
              <a:lnSpc>
                <a:spcPct val="107000"/>
              </a:lnSpc>
              <a:spcAft>
                <a:spcPts val="800"/>
              </a:spcAft>
              <a:buSzPts val="1000"/>
              <a:buFont typeface="Symbol" panose="05050102010706020507" pitchFamily="18" charset="2"/>
              <a:buNone/>
              <a:tabLst>
                <a:tab pos="457200" algn="l"/>
              </a:tabLs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rPr>
              <a:t>Question for parents: </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Who has ever lost their temper driving? – If you have, do you question why? Will you get their quicker? How much more relaxed will you feel if you are courteous? Is it a failure if someone undercuts you on the road etc?</a:t>
            </a:r>
          </a:p>
          <a:p>
            <a:pPr marL="0" lvl="0" indent="0">
              <a:lnSpc>
                <a:spcPct val="107000"/>
              </a:lnSpc>
              <a:spcAft>
                <a:spcPts val="800"/>
              </a:spcAft>
              <a:buSzPts val="1000"/>
              <a:buFont typeface="Symbol" panose="05050102010706020507" pitchFamily="18" charset="2"/>
              <a:buNone/>
              <a:tabLst>
                <a:tab pos="457200" algn="l"/>
              </a:tabLs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14</a:t>
            </a:fld>
            <a:endParaRPr lang="en-GB"/>
          </a:p>
        </p:txBody>
      </p:sp>
    </p:spTree>
    <p:extLst>
      <p:ext uri="{BB962C8B-B14F-4D97-AF65-F5344CB8AC3E}">
        <p14:creationId xmlns:p14="http://schemas.microsoft.com/office/powerpoint/2010/main" val="2299352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GB" dirty="0">
                <a:hlinkClick r:id="rId3"/>
              </a:rPr>
              <a:t>Quote taken  from (26) The Impact of Emotional Well-being on Employee Performance | LinkedIn</a:t>
            </a:r>
            <a:endParaRPr lang="en-GB" dirty="0"/>
          </a:p>
          <a:p>
            <a:pPr marL="0" lvl="0" indent="0">
              <a:lnSpc>
                <a:spcPct val="107000"/>
              </a:lnSpc>
              <a:spcAft>
                <a:spcPts val="800"/>
              </a:spcAft>
              <a:buSzPts val="1000"/>
              <a:buFont typeface="Symbol" panose="05050102010706020507" pitchFamily="18" charset="2"/>
              <a:buNone/>
              <a:tabLst>
                <a:tab pos="457200" algn="l"/>
              </a:tabLst>
            </a:pPr>
            <a:endParaRPr lang="en-GB" dirty="0"/>
          </a:p>
          <a:p>
            <a:pPr marL="0" lvl="0" indent="0">
              <a:lnSpc>
                <a:spcPct val="107000"/>
              </a:lnSpc>
              <a:spcAft>
                <a:spcPts val="800"/>
              </a:spcAft>
              <a:buSzPts val="1000"/>
              <a:buFont typeface="Symbol" panose="05050102010706020507" pitchFamily="18" charset="2"/>
              <a:buNone/>
              <a:tabLst>
                <a:tab pos="457200" algn="l"/>
              </a:tabLst>
            </a:pPr>
            <a:r>
              <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rPr>
              <a:t>Emotional Health and Academic Success</a:t>
            </a: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Direct correlation between emotional well-being and performance.</a:t>
            </a:r>
          </a:p>
          <a:p>
            <a:pPr marL="0" lvl="0" indent="0">
              <a:lnSpc>
                <a:spcPct val="107000"/>
              </a:lnSpc>
              <a:spcAft>
                <a:spcPts val="800"/>
              </a:spcAft>
              <a:buSzPts val="1000"/>
              <a:buFont typeface="Symbol" panose="05050102010706020507" pitchFamily="18" charset="2"/>
              <a:buNone/>
              <a:tabLst>
                <a:tab pos="457200" algn="l"/>
              </a:tabLst>
            </a:pPr>
            <a:endPar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rPr>
              <a:t>Supporting Emotional Well-being</a:t>
            </a:r>
            <a:endParaRPr lang="en-GB" sz="11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Encourage healthy lifestyle choices (nutrition, sleep, exercise)</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Be aware of signs of stress and anxiety. You know your children better than anybody, keep an eye on any mood changes or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unatural</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moods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Provide access to </a:t>
            </a:r>
            <a:r>
              <a:rPr lang="en-GB" sz="1200" dirty="0" err="1">
                <a:effectLst/>
                <a:latin typeface="Times New Roman" panose="02020603050405020304" pitchFamily="18" charset="0"/>
                <a:ea typeface="Times New Roman" panose="02020603050405020304" pitchFamily="18" charset="0"/>
              </a:rPr>
              <a:t>counseling</a:t>
            </a:r>
            <a:r>
              <a:rPr lang="en-GB" sz="1200" dirty="0">
                <a:effectLst/>
                <a:latin typeface="Times New Roman" panose="02020603050405020304" pitchFamily="18" charset="0"/>
                <a:ea typeface="Times New Roman" panose="02020603050405020304" pitchFamily="18" charset="0"/>
              </a:rPr>
              <a:t> and mental health resources if needed, and consult the college if you need to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15</a:t>
            </a:fld>
            <a:endParaRPr lang="en-GB"/>
          </a:p>
        </p:txBody>
      </p:sp>
    </p:spTree>
    <p:extLst>
      <p:ext uri="{BB962C8B-B14F-4D97-AF65-F5344CB8AC3E}">
        <p14:creationId xmlns:p14="http://schemas.microsoft.com/office/powerpoint/2010/main" val="2495013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GB" b="1" dirty="0"/>
              <a:t>Ask parents if they have ideas of what they said?</a:t>
            </a:r>
          </a:p>
          <a:p>
            <a:pPr marL="0" marR="0" lvl="0" indent="0" algn="l" defTabSz="914400" rtl="0" eaLnBrk="1" fontAlgn="auto" latinLnBrk="0" hangingPunct="1">
              <a:lnSpc>
                <a:spcPct val="107000"/>
              </a:lnSpc>
              <a:spcBef>
                <a:spcPts val="0"/>
              </a:spcBef>
              <a:spcAft>
                <a:spcPts val="800"/>
              </a:spcAft>
              <a:buClrTx/>
              <a:buSzPts val="1000"/>
              <a:buFont typeface="Symbol" panose="05050102010706020507" pitchFamily="18" charset="2"/>
              <a:buNone/>
              <a:tabLst>
                <a:tab pos="457200" algn="l"/>
              </a:tabLst>
              <a:defRPr/>
            </a:pPr>
            <a:r>
              <a:rPr lang="en-GB" b="0" dirty="0"/>
              <a:t>Below is from A2 students when asked about their transition to A2. 11/06/2024</a:t>
            </a:r>
          </a:p>
          <a:p>
            <a:pPr marL="0" lvl="0" indent="0">
              <a:lnSpc>
                <a:spcPct val="107000"/>
              </a:lnSpc>
              <a:spcAft>
                <a:spcPts val="800"/>
              </a:spcAft>
              <a:buSzPts val="1000"/>
              <a:buFont typeface="Symbol" panose="05050102010706020507" pitchFamily="18" charset="2"/>
              <a:buNone/>
              <a:tabLst>
                <a:tab pos="457200" algn="l"/>
              </a:tabLst>
            </a:pPr>
            <a:endParaRPr lang="en-GB" b="1" dirty="0"/>
          </a:p>
          <a:p>
            <a:pPr marL="0" lvl="0" indent="0">
              <a:lnSpc>
                <a:spcPct val="107000"/>
              </a:lnSpc>
              <a:spcAft>
                <a:spcPts val="800"/>
              </a:spcAft>
              <a:buSzPts val="1000"/>
              <a:buFont typeface="Symbol" panose="05050102010706020507" pitchFamily="18" charset="2"/>
              <a:buNone/>
              <a:tabLst>
                <a:tab pos="457200" algn="l"/>
              </a:tabLst>
            </a:pPr>
            <a:r>
              <a:rPr lang="en-GB" b="0" dirty="0"/>
              <a:t>“You have more responsibility and have to think about your choices”</a:t>
            </a:r>
          </a:p>
          <a:p>
            <a:pPr marL="0" lvl="0" indent="0">
              <a:lnSpc>
                <a:spcPct val="107000"/>
              </a:lnSpc>
              <a:spcAft>
                <a:spcPts val="800"/>
              </a:spcAft>
              <a:buSzPts val="1000"/>
              <a:buFont typeface="Symbol" panose="05050102010706020507" pitchFamily="18" charset="2"/>
              <a:buNone/>
              <a:tabLst>
                <a:tab pos="457200" algn="l"/>
              </a:tabLst>
            </a:pPr>
            <a:r>
              <a:rPr lang="en-GB" dirty="0"/>
              <a:t>“Use the summer wisely!”</a:t>
            </a:r>
          </a:p>
          <a:p>
            <a:pPr marL="0" lvl="0" indent="0">
              <a:lnSpc>
                <a:spcPct val="107000"/>
              </a:lnSpc>
              <a:spcAft>
                <a:spcPts val="800"/>
              </a:spcAft>
              <a:buSzPts val="1000"/>
              <a:buFont typeface="Symbol" panose="05050102010706020507" pitchFamily="18" charset="2"/>
              <a:buNone/>
              <a:tabLst>
                <a:tab pos="457200" algn="l"/>
              </a:tabLst>
            </a:pPr>
            <a:r>
              <a:rPr lang="en-GB" dirty="0"/>
              <a:t>“It’s scary as this is the end of your college, you have to actually take responsibility from now on”</a:t>
            </a:r>
            <a:br>
              <a:rPr lang="en-GB" dirty="0"/>
            </a:br>
            <a:r>
              <a:rPr lang="en-GB" dirty="0"/>
              <a:t>“Stay Organised”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“Do your research for university early”</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“Stay on top of revision” </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“Be ware of when apprenticeships are advertised”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“Content is harder and you have to remember stuff from A1”</a:t>
            </a:r>
          </a:p>
          <a:p>
            <a:pPr marL="0" lvl="0" indent="0">
              <a:lnSpc>
                <a:spcPct val="107000"/>
              </a:lnSpc>
              <a:spcAft>
                <a:spcPts val="800"/>
              </a:spcAft>
              <a:buSzPts val="1000"/>
              <a:buFont typeface="Symbol" panose="05050102010706020507" pitchFamily="18" charset="2"/>
              <a:buNone/>
              <a:tabLst>
                <a:tab pos="4572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16</a:t>
            </a:fld>
            <a:endParaRPr lang="en-GB"/>
          </a:p>
        </p:txBody>
      </p:sp>
    </p:spTree>
    <p:extLst>
      <p:ext uri="{BB962C8B-B14F-4D97-AF65-F5344CB8AC3E}">
        <p14:creationId xmlns:p14="http://schemas.microsoft.com/office/powerpoint/2010/main" val="2102814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GB" b="1" dirty="0"/>
              <a:t>Ask parents ideas of what they said?</a:t>
            </a:r>
          </a:p>
          <a:p>
            <a:pPr marL="0" lvl="0" indent="0">
              <a:lnSpc>
                <a:spcPct val="107000"/>
              </a:lnSpc>
              <a:spcAft>
                <a:spcPts val="800"/>
              </a:spcAft>
              <a:buSzPts val="1000"/>
              <a:buFont typeface="Symbol" panose="05050102010706020507" pitchFamily="18" charset="2"/>
              <a:buNone/>
              <a:tabLst>
                <a:tab pos="457200" algn="l"/>
              </a:tabLst>
            </a:pPr>
            <a:r>
              <a:rPr lang="en-GB" b="0" dirty="0"/>
              <a:t>Below quoted from A2 students on 11/06/2024 when asked about what advice they would give re: transition to A2</a:t>
            </a:r>
          </a:p>
          <a:p>
            <a:pPr marL="0" lvl="0" indent="0">
              <a:lnSpc>
                <a:spcPct val="107000"/>
              </a:lnSpc>
              <a:spcAft>
                <a:spcPts val="800"/>
              </a:spcAft>
              <a:buSzPts val="1000"/>
              <a:buFont typeface="Symbol" panose="05050102010706020507" pitchFamily="18" charset="2"/>
              <a:buNone/>
              <a:tabLst>
                <a:tab pos="457200" algn="l"/>
              </a:tabLst>
            </a:pPr>
            <a:endParaRPr lang="en-GB" b="0" dirty="0"/>
          </a:p>
          <a:p>
            <a:pPr marL="0" lvl="0" indent="0">
              <a:lnSpc>
                <a:spcPct val="107000"/>
              </a:lnSpc>
              <a:spcAft>
                <a:spcPts val="800"/>
              </a:spcAft>
              <a:buSzPts val="1000"/>
              <a:buFont typeface="Symbol" panose="05050102010706020507" pitchFamily="18" charset="2"/>
              <a:buNone/>
              <a:tabLst>
                <a:tab pos="457200" algn="l"/>
              </a:tabLst>
            </a:pPr>
            <a:r>
              <a:rPr lang="en-GB" b="0" dirty="0"/>
              <a:t>“You have more responsibility and have to think about your choices”</a:t>
            </a:r>
          </a:p>
          <a:p>
            <a:pPr marL="0" lvl="0" indent="0">
              <a:lnSpc>
                <a:spcPct val="107000"/>
              </a:lnSpc>
              <a:spcAft>
                <a:spcPts val="800"/>
              </a:spcAft>
              <a:buSzPts val="1000"/>
              <a:buFont typeface="Symbol" panose="05050102010706020507" pitchFamily="18" charset="2"/>
              <a:buNone/>
              <a:tabLst>
                <a:tab pos="457200" algn="l"/>
              </a:tabLst>
            </a:pPr>
            <a:r>
              <a:rPr lang="en-GB" dirty="0"/>
              <a:t>“Use the summer wisely!”</a:t>
            </a:r>
          </a:p>
          <a:p>
            <a:pPr marL="0" lvl="0" indent="0">
              <a:lnSpc>
                <a:spcPct val="107000"/>
              </a:lnSpc>
              <a:spcAft>
                <a:spcPts val="800"/>
              </a:spcAft>
              <a:buSzPts val="1000"/>
              <a:buFont typeface="Symbol" panose="05050102010706020507" pitchFamily="18" charset="2"/>
              <a:buNone/>
              <a:tabLst>
                <a:tab pos="457200" algn="l"/>
              </a:tabLst>
            </a:pPr>
            <a:r>
              <a:rPr lang="en-GB" dirty="0"/>
              <a:t>“It’s scary as this is the end of your college, you have to actually take responsibility from now on”</a:t>
            </a:r>
            <a:br>
              <a:rPr lang="en-GB" dirty="0"/>
            </a:br>
            <a:r>
              <a:rPr lang="en-GB" dirty="0"/>
              <a:t>“Stay Organised”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“Do your research for university early”</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“Stay on top of revision” </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“Be ware of when apprenticeships are advertised”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“Content is harder and you have to remember stuff from A1”</a:t>
            </a:r>
          </a:p>
          <a:p>
            <a:pPr marL="0" lvl="0" indent="0">
              <a:lnSpc>
                <a:spcPct val="107000"/>
              </a:lnSpc>
              <a:spcAft>
                <a:spcPts val="800"/>
              </a:spcAft>
              <a:buSzPts val="1000"/>
              <a:buFont typeface="Symbol" panose="05050102010706020507" pitchFamily="18" charset="2"/>
              <a:buNone/>
              <a:tabLst>
                <a:tab pos="4572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17</a:t>
            </a:fld>
            <a:endParaRPr lang="en-GB"/>
          </a:p>
        </p:txBody>
      </p:sp>
    </p:spTree>
    <p:extLst>
      <p:ext uri="{BB962C8B-B14F-4D97-AF65-F5344CB8AC3E}">
        <p14:creationId xmlns:p14="http://schemas.microsoft.com/office/powerpoint/2010/main" val="4252936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GB" b="1" dirty="0"/>
              <a:t>Ask parents ideas of what they said?</a:t>
            </a:r>
          </a:p>
          <a:p>
            <a:pPr marL="0" lvl="0" indent="0">
              <a:lnSpc>
                <a:spcPct val="107000"/>
              </a:lnSpc>
              <a:spcAft>
                <a:spcPts val="800"/>
              </a:spcAft>
              <a:buSzPts val="1000"/>
              <a:buFont typeface="Symbol" panose="05050102010706020507" pitchFamily="18" charset="2"/>
              <a:buNone/>
              <a:tabLst>
                <a:tab pos="457200" algn="l"/>
              </a:tabLst>
            </a:pPr>
            <a:r>
              <a:rPr lang="en-GB" b="0" dirty="0"/>
              <a:t>Below quoted from A2 students on 11/06/2024 when asked about what advice they would give re: transition to A2</a:t>
            </a:r>
          </a:p>
          <a:p>
            <a:pPr marL="0" lvl="0" indent="0">
              <a:lnSpc>
                <a:spcPct val="107000"/>
              </a:lnSpc>
              <a:spcAft>
                <a:spcPts val="800"/>
              </a:spcAft>
              <a:buSzPts val="1000"/>
              <a:buFont typeface="Symbol" panose="05050102010706020507" pitchFamily="18" charset="2"/>
              <a:buNone/>
              <a:tabLst>
                <a:tab pos="457200" algn="l"/>
              </a:tabLst>
            </a:pPr>
            <a:endParaRPr lang="en-GB" b="0" dirty="0"/>
          </a:p>
          <a:p>
            <a:pPr marL="0" lvl="0" indent="0">
              <a:lnSpc>
                <a:spcPct val="107000"/>
              </a:lnSpc>
              <a:spcAft>
                <a:spcPts val="800"/>
              </a:spcAft>
              <a:buSzPts val="1000"/>
              <a:buFont typeface="Symbol" panose="05050102010706020507" pitchFamily="18" charset="2"/>
              <a:buNone/>
              <a:tabLst>
                <a:tab pos="457200" algn="l"/>
              </a:tabLst>
            </a:pPr>
            <a:r>
              <a:rPr lang="en-GB" b="0" dirty="0"/>
              <a:t>“You have more responsibility and have to think about your choices”</a:t>
            </a:r>
          </a:p>
          <a:p>
            <a:pPr marL="0" lvl="0" indent="0">
              <a:lnSpc>
                <a:spcPct val="107000"/>
              </a:lnSpc>
              <a:spcAft>
                <a:spcPts val="800"/>
              </a:spcAft>
              <a:buSzPts val="1000"/>
              <a:buFont typeface="Symbol" panose="05050102010706020507" pitchFamily="18" charset="2"/>
              <a:buNone/>
              <a:tabLst>
                <a:tab pos="457200" algn="l"/>
              </a:tabLst>
            </a:pPr>
            <a:r>
              <a:rPr lang="en-GB" dirty="0"/>
              <a:t>“Use the summer wisely!”</a:t>
            </a:r>
          </a:p>
          <a:p>
            <a:pPr marL="0" lvl="0" indent="0">
              <a:lnSpc>
                <a:spcPct val="107000"/>
              </a:lnSpc>
              <a:spcAft>
                <a:spcPts val="800"/>
              </a:spcAft>
              <a:buSzPts val="1000"/>
              <a:buFont typeface="Symbol" panose="05050102010706020507" pitchFamily="18" charset="2"/>
              <a:buNone/>
              <a:tabLst>
                <a:tab pos="457200" algn="l"/>
              </a:tabLst>
            </a:pPr>
            <a:r>
              <a:rPr lang="en-GB" dirty="0"/>
              <a:t>“It’s scary as this is the end of your college, you have to actually take responsibility from now on”</a:t>
            </a:r>
            <a:br>
              <a:rPr lang="en-GB" dirty="0"/>
            </a:br>
            <a:r>
              <a:rPr lang="en-GB" dirty="0"/>
              <a:t>“Stay Organised”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“Do your research for university early”</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“Stay on top of revision” </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“Be ware of when apprenticeships are advertised”</a:t>
            </a:r>
          </a:p>
          <a:p>
            <a:pPr marL="0" lvl="0" indent="0">
              <a:lnSpc>
                <a:spcPct val="107000"/>
              </a:lnSpc>
              <a:spcAft>
                <a:spcPts val="800"/>
              </a:spcAft>
              <a:buSzPts val="1000"/>
              <a:buFont typeface="Symbol" panose="05050102010706020507" pitchFamily="18" charset="2"/>
              <a:buNone/>
              <a:tabLst>
                <a:tab pos="45720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“Content is harder and you have to remember stuff from A1”</a:t>
            </a:r>
          </a:p>
          <a:p>
            <a:pPr marL="0" lvl="0" indent="0">
              <a:lnSpc>
                <a:spcPct val="107000"/>
              </a:lnSpc>
              <a:spcAft>
                <a:spcPts val="800"/>
              </a:spcAft>
              <a:buSzPts val="1000"/>
              <a:buFont typeface="Symbol" panose="05050102010706020507" pitchFamily="18" charset="2"/>
              <a:buNone/>
              <a:tabLst>
                <a:tab pos="457200" algn="l"/>
              </a:tabLs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18</a:t>
            </a:fld>
            <a:endParaRPr lang="en-GB"/>
          </a:p>
        </p:txBody>
      </p:sp>
    </p:spTree>
    <p:extLst>
      <p:ext uri="{BB962C8B-B14F-4D97-AF65-F5344CB8AC3E}">
        <p14:creationId xmlns:p14="http://schemas.microsoft.com/office/powerpoint/2010/main" val="315935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19</a:t>
            </a:fld>
            <a:endParaRPr lang="en-GB"/>
          </a:p>
        </p:txBody>
      </p:sp>
    </p:spTree>
    <p:extLst>
      <p:ext uri="{BB962C8B-B14F-4D97-AF65-F5344CB8AC3E}">
        <p14:creationId xmlns:p14="http://schemas.microsoft.com/office/powerpoint/2010/main" val="376533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7000"/>
              </a:lnSpc>
              <a:spcAft>
                <a:spcPts val="800"/>
              </a:spcAft>
              <a:buSzPts val="1000"/>
              <a:buFont typeface="Courier New" panose="02070309020205020404" pitchFamily="49" charset="0"/>
              <a:buNone/>
              <a:tabLst>
                <a:tab pos="9144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Highlight the importance of parental support during this transition and the changes that their son/daughter will be going through as they move from A1 to A2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2</a:t>
            </a:fld>
            <a:endParaRPr lang="en-GB"/>
          </a:p>
        </p:txBody>
      </p:sp>
    </p:spTree>
    <p:extLst>
      <p:ext uri="{BB962C8B-B14F-4D97-AF65-F5344CB8AC3E}">
        <p14:creationId xmlns:p14="http://schemas.microsoft.com/office/powerpoint/2010/main" val="1840019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20</a:t>
            </a:fld>
            <a:endParaRPr lang="en-GB"/>
          </a:p>
        </p:txBody>
      </p:sp>
    </p:spTree>
    <p:extLst>
      <p:ext uri="{BB962C8B-B14F-4D97-AF65-F5344CB8AC3E}">
        <p14:creationId xmlns:p14="http://schemas.microsoft.com/office/powerpoint/2010/main" val="3058006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Courier New" panose="02070309020205020404" pitchFamily="49" charset="0"/>
              <a:buNone/>
              <a:tabLst>
                <a:tab pos="914400" algn="l"/>
              </a:tabLst>
            </a:pPr>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21</a:t>
            </a:fld>
            <a:endParaRPr lang="en-GB"/>
          </a:p>
        </p:txBody>
      </p:sp>
    </p:spTree>
    <p:extLst>
      <p:ext uri="{BB962C8B-B14F-4D97-AF65-F5344CB8AC3E}">
        <p14:creationId xmlns:p14="http://schemas.microsoft.com/office/powerpoint/2010/main" val="2458824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7000"/>
              </a:lnSpc>
              <a:spcAft>
                <a:spcPts val="800"/>
              </a:spcAft>
              <a:buSzPts val="1000"/>
              <a:buFont typeface="Courier New" panose="02070309020205020404" pitchFamily="49" charset="0"/>
              <a:buNone/>
              <a:tabLst>
                <a:tab pos="9144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Highlight the importance of parental support during this transition and the changes that their son/daughter will be going through as they move from A1 to A2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3</a:t>
            </a:fld>
            <a:endParaRPr lang="en-GB"/>
          </a:p>
        </p:txBody>
      </p:sp>
    </p:spTree>
    <p:extLst>
      <p:ext uri="{BB962C8B-B14F-4D97-AF65-F5344CB8AC3E}">
        <p14:creationId xmlns:p14="http://schemas.microsoft.com/office/powerpoint/2010/main" val="46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7000"/>
              </a:lnSpc>
              <a:spcAft>
                <a:spcPts val="800"/>
              </a:spcAft>
              <a:buSzPts val="1000"/>
              <a:buFont typeface="Courier New" panose="02070309020205020404" pitchFamily="49" charset="0"/>
              <a:buNone/>
              <a:tabLst>
                <a:tab pos="914400" algn="l"/>
              </a:tabLst>
            </a:pPr>
            <a:r>
              <a:rPr lang="en-GB" sz="1200" b="0" dirty="0">
                <a:effectLst/>
                <a:latin typeface="Times New Roman" panose="02020603050405020304" pitchFamily="18" charset="0"/>
                <a:ea typeface="Times New Roman" panose="02020603050405020304" pitchFamily="18" charset="0"/>
                <a:cs typeface="Times New Roman" panose="02020603050405020304" pitchFamily="18" charset="0"/>
              </a:rPr>
              <a:t>Seek feedback on parents perceptions of the differences. </a:t>
            </a: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4</a:t>
            </a:fld>
            <a:endParaRPr lang="en-GB"/>
          </a:p>
        </p:txBody>
      </p:sp>
    </p:spTree>
    <p:extLst>
      <p:ext uri="{BB962C8B-B14F-4D97-AF65-F5344CB8AC3E}">
        <p14:creationId xmlns:p14="http://schemas.microsoft.com/office/powerpoint/2010/main" val="23855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7000"/>
              </a:lnSpc>
              <a:spcAft>
                <a:spcPts val="800"/>
              </a:spcAft>
              <a:buSzPts val="1000"/>
              <a:buFont typeface="Courier New" panose="02070309020205020404" pitchFamily="49" charset="0"/>
              <a:buNone/>
              <a:tabLst>
                <a:tab pos="914400" algn="l"/>
              </a:tabLst>
            </a:pPr>
            <a:r>
              <a:rPr lang="en-GB" sz="1200" b="0" dirty="0">
                <a:effectLst/>
                <a:latin typeface="Times New Roman" panose="02020603050405020304" pitchFamily="18" charset="0"/>
                <a:ea typeface="Times New Roman" panose="02020603050405020304" pitchFamily="18" charset="0"/>
                <a:cs typeface="Times New Roman" panose="02020603050405020304" pitchFamily="18" charset="0"/>
              </a:rPr>
              <a:t>The Jump to A2 can be great than that of GCSEs to A1 to A2</a:t>
            </a: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5</a:t>
            </a:fld>
            <a:endParaRPr lang="en-GB"/>
          </a:p>
        </p:txBody>
      </p:sp>
    </p:spTree>
    <p:extLst>
      <p:ext uri="{BB962C8B-B14F-4D97-AF65-F5344CB8AC3E}">
        <p14:creationId xmlns:p14="http://schemas.microsoft.com/office/powerpoint/2010/main" val="2015418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Ask parents what they think the biggest challenges may be</a:t>
            </a:r>
          </a:p>
          <a:p>
            <a:endParaRPr lang="en-GB" b="1" dirty="0"/>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6</a:t>
            </a:fld>
            <a:endParaRPr lang="en-GB"/>
          </a:p>
        </p:txBody>
      </p:sp>
    </p:spTree>
    <p:extLst>
      <p:ext uri="{BB962C8B-B14F-4D97-AF65-F5344CB8AC3E}">
        <p14:creationId xmlns:p14="http://schemas.microsoft.com/office/powerpoint/2010/main" val="3369099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Ask parents what they think the biggest challenges may be</a:t>
            </a:r>
          </a:p>
          <a:p>
            <a:endParaRPr lang="en-GB" b="1" dirty="0"/>
          </a:p>
          <a:p>
            <a:br>
              <a:rPr lang="en-GB" b="1" dirty="0"/>
            </a:br>
            <a:r>
              <a:rPr lang="en-GB" b="1" dirty="0"/>
              <a:t>Differences between A1 and A2. </a:t>
            </a:r>
            <a:r>
              <a:rPr lang="en-GB" dirty="0"/>
              <a:t>– become focused on exams and performance what happens after college. Not only do they have course work to do they have UCAs / Apprenticeship , Gap years, job searching to think about. Each one of these has its own challenges.</a:t>
            </a:r>
          </a:p>
          <a:p>
            <a:r>
              <a:rPr lang="en-GB" dirty="0"/>
              <a:t>Increased academic and personal responsibilities. Take things more seriously – what they do this year greatly impacts their futures. Whether it’s </a:t>
            </a:r>
            <a:r>
              <a:rPr lang="en-GB" dirty="0" err="1"/>
              <a:t>uni</a:t>
            </a:r>
            <a:r>
              <a:rPr lang="en-GB" dirty="0"/>
              <a:t> or employment they are </a:t>
            </a:r>
            <a:r>
              <a:rPr lang="en-GB" b="1" dirty="0"/>
              <a:t>sowing the seeds now</a:t>
            </a:r>
          </a:p>
          <a:p>
            <a:endParaRPr lang="en-GB" b="1" dirty="0"/>
          </a:p>
          <a:p>
            <a:r>
              <a:rPr lang="en-GB" b="1" dirty="0"/>
              <a:t>Impact on Students</a:t>
            </a:r>
          </a:p>
          <a:p>
            <a:r>
              <a:rPr lang="en-GB" dirty="0"/>
              <a:t>Emotional and psychological effects of the transition. </a:t>
            </a:r>
          </a:p>
          <a:p>
            <a:r>
              <a:rPr lang="en-GB" dirty="0"/>
              <a:t>May become more serious, more focused, more insular. Can feel pressurised and potentially anxious</a:t>
            </a:r>
          </a:p>
          <a:p>
            <a:r>
              <a:rPr lang="en-GB" dirty="0"/>
              <a:t>Confidence diminishes, especially if they did not get the grades they were expecting in A1</a:t>
            </a:r>
          </a:p>
          <a:p>
            <a:r>
              <a:rPr lang="en-GB" dirty="0"/>
              <a:t>If they are doing a degree apprenticeship what grades will they need, how do they know, how do they find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Having confidence can impact on so many things</a:t>
            </a:r>
          </a:p>
          <a:p>
            <a:endParaRPr lang="en-GB" dirty="0"/>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7</a:t>
            </a:fld>
            <a:endParaRPr lang="en-GB"/>
          </a:p>
        </p:txBody>
      </p:sp>
    </p:spTree>
    <p:extLst>
      <p:ext uri="{BB962C8B-B14F-4D97-AF65-F5344CB8AC3E}">
        <p14:creationId xmlns:p14="http://schemas.microsoft.com/office/powerpoint/2010/main" val="2301860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7000"/>
              </a:lnSpc>
              <a:spcAft>
                <a:spcPts val="800"/>
              </a:spcAft>
              <a:buSzPts val="1000"/>
              <a:buFont typeface="Courier New" panose="02070309020205020404" pitchFamily="49" charset="0"/>
              <a:buNone/>
              <a:tabLst>
                <a:tab pos="914400" algn="l"/>
              </a:tabLst>
            </a:pPr>
            <a:endPar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b="1" dirty="0"/>
              <a:t>Why is this important?</a:t>
            </a:r>
          </a:p>
          <a:p>
            <a:r>
              <a:rPr lang="en-GB" dirty="0"/>
              <a:t>Role of self-confidence in academic and personal success. Simply put, the more confidence they have and the more positive attitude they have, the better they will do in life. It’s all about planning and attitude. Self esteem is so important in life.</a:t>
            </a:r>
          </a:p>
          <a:p>
            <a:endParaRPr lang="en-GB" dirty="0"/>
          </a:p>
          <a:p>
            <a:r>
              <a:rPr lang="en-GB" dirty="0"/>
              <a:t>Many employers will employ someone with the right attitude rather than who is qualified but has no spark or get up and go. </a:t>
            </a:r>
          </a:p>
          <a:p>
            <a:endParaRPr lang="en-GB" dirty="0"/>
          </a:p>
        </p:txBody>
      </p:sp>
      <p:sp>
        <p:nvSpPr>
          <p:cNvPr id="4" name="Slide Number Placeholder 3"/>
          <p:cNvSpPr>
            <a:spLocks noGrp="1"/>
          </p:cNvSpPr>
          <p:nvPr>
            <p:ph type="sldNum" sz="quarter" idx="5"/>
          </p:nvPr>
        </p:nvSpPr>
        <p:spPr/>
        <p:txBody>
          <a:bodyPr/>
          <a:lstStyle/>
          <a:p>
            <a:fld id="{69248196-5D4E-4E39-AC59-ECEB4419A4DD}" type="slidenum">
              <a:rPr lang="en-GB" smtClean="0"/>
              <a:t>8</a:t>
            </a:fld>
            <a:endParaRPr lang="en-GB"/>
          </a:p>
        </p:txBody>
      </p:sp>
    </p:spTree>
    <p:extLst>
      <p:ext uri="{BB962C8B-B14F-4D97-AF65-F5344CB8AC3E}">
        <p14:creationId xmlns:p14="http://schemas.microsoft.com/office/powerpoint/2010/main" val="997002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Question for parents: </a:t>
            </a:r>
          </a:p>
          <a:p>
            <a:r>
              <a:rPr lang="en-GB" b="1" dirty="0"/>
              <a:t>Any ideas on how we can do this?</a:t>
            </a:r>
          </a:p>
        </p:txBody>
      </p:sp>
      <p:sp>
        <p:nvSpPr>
          <p:cNvPr id="4" name="Slide Number Placeholder 3"/>
          <p:cNvSpPr>
            <a:spLocks noGrp="1"/>
          </p:cNvSpPr>
          <p:nvPr>
            <p:ph type="sldNum" sz="quarter" idx="5"/>
          </p:nvPr>
        </p:nvSpPr>
        <p:spPr/>
        <p:txBody>
          <a:bodyPr/>
          <a:lstStyle/>
          <a:p>
            <a:fld id="{69248196-5D4E-4E39-AC59-ECEB4419A4DD}" type="slidenum">
              <a:rPr lang="en-GB" smtClean="0"/>
              <a:t>9</a:t>
            </a:fld>
            <a:endParaRPr lang="en-GB"/>
          </a:p>
        </p:txBody>
      </p:sp>
    </p:spTree>
    <p:extLst>
      <p:ext uri="{BB962C8B-B14F-4D97-AF65-F5344CB8AC3E}">
        <p14:creationId xmlns:p14="http://schemas.microsoft.com/office/powerpoint/2010/main" val="40010193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7911" y="2798763"/>
            <a:ext cx="9144000" cy="2387600"/>
          </a:xfrm>
        </p:spPr>
        <p:txBody>
          <a:bodyPr anchor="b"/>
          <a:lstStyle>
            <a:lvl1pPr algn="l">
              <a:defRPr sz="6000" b="1">
                <a:solidFill>
                  <a:srgbClr val="FFC000"/>
                </a:solidFill>
                <a:latin typeface="Value" panose="020B0503030204020203" pitchFamily="34" charset="0"/>
              </a:defRPr>
            </a:lvl1pPr>
          </a:lstStyle>
          <a:p>
            <a:r>
              <a:rPr lang="en-GB"/>
              <a:t>Click to edit Master title style</a:t>
            </a:r>
            <a:endParaRPr lang="en-GB" dirty="0"/>
          </a:p>
        </p:txBody>
      </p:sp>
      <p:sp>
        <p:nvSpPr>
          <p:cNvPr id="3" name="Subtitle 2"/>
          <p:cNvSpPr>
            <a:spLocks noGrp="1"/>
          </p:cNvSpPr>
          <p:nvPr>
            <p:ph type="subTitle" idx="1"/>
          </p:nvPr>
        </p:nvSpPr>
        <p:spPr>
          <a:xfrm>
            <a:off x="307911" y="5392738"/>
            <a:ext cx="9144000" cy="941387"/>
          </a:xfrm>
        </p:spPr>
        <p:txBody>
          <a:bodyPr>
            <a:normAutofit/>
          </a:bodyPr>
          <a:lstStyle>
            <a:lvl1pPr marL="0" indent="0" algn="l">
              <a:buNone/>
              <a:defRPr sz="2800" b="0">
                <a:solidFill>
                  <a:schemeClr val="bg1"/>
                </a:solidFill>
                <a:latin typeface="Value" panose="020B050303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7911" y="251926"/>
            <a:ext cx="1491543" cy="1586204"/>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47932" y="339911"/>
            <a:ext cx="1414404" cy="1416621"/>
          </a:xfrm>
          <a:prstGeom prst="rect">
            <a:avLst/>
          </a:prstGeom>
        </p:spPr>
      </p:pic>
    </p:spTree>
    <p:extLst>
      <p:ext uri="{BB962C8B-B14F-4D97-AF65-F5344CB8AC3E}">
        <p14:creationId xmlns:p14="http://schemas.microsoft.com/office/powerpoint/2010/main" val="61396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C000"/>
                </a:solidFill>
                <a:latin typeface="Value" panose="020B0503030204020203" pitchFamily="34" charset="0"/>
              </a:defRPr>
            </a:lvl1p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5" name="Footer Placeholder 4"/>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83817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solidFill>
                  <a:schemeClr val="bg1"/>
                </a:solidFill>
                <a:latin typeface="Value" panose="020B0503030204020203" pitchFamily="34" charset="0"/>
              </a:defRPr>
            </a:lvl1pPr>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5" name="Footer Placeholder 4"/>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272727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C000"/>
                </a:solidFill>
                <a:latin typeface="Value" panose="020B0503030204020203" pitchFamily="34" charset="0"/>
              </a:defRPr>
            </a:lvl1pPr>
          </a:lstStyle>
          <a:p>
            <a:r>
              <a:rPr lang="en-GB"/>
              <a:t>Click to edit Master title style</a:t>
            </a:r>
            <a:endParaRPr lang="en-GB" dirty="0"/>
          </a:p>
        </p:txBody>
      </p:sp>
      <p:sp>
        <p:nvSpPr>
          <p:cNvPr id="3" name="Content Placeholder 2"/>
          <p:cNvSpPr>
            <a:spLocks noGrp="1"/>
          </p:cNvSpPr>
          <p:nvPr>
            <p:ph idx="1"/>
          </p:nvPr>
        </p:nvSpPr>
        <p:spPr/>
        <p:txBody>
          <a:bodyPr/>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lvl1pPr>
              <a:defRPr>
                <a:latin typeface="Value" panose="020B0503030204020203" pitchFamily="34" charset="0"/>
              </a:defRPr>
            </a:lvl1pPr>
          </a:lstStyle>
          <a:p>
            <a:fld id="{DA7C79CA-52ED-4C0A-B920-3CA7C63C58B7}" type="datetimeFigureOut">
              <a:rPr lang="en-GB" smtClean="0"/>
              <a:pPr/>
              <a:t>25/06/2024</a:t>
            </a:fld>
            <a:endParaRPr lang="en-GB" dirty="0"/>
          </a:p>
        </p:txBody>
      </p:sp>
      <p:sp>
        <p:nvSpPr>
          <p:cNvPr id="5" name="Footer Placeholder 4"/>
          <p:cNvSpPr>
            <a:spLocks noGrp="1"/>
          </p:cNvSpPr>
          <p:nvPr>
            <p:ph type="ftr" sz="quarter" idx="11"/>
          </p:nvPr>
        </p:nvSpPr>
        <p:spPr/>
        <p:txBody>
          <a:bodyPr/>
          <a:lstStyle>
            <a:lvl1pPr>
              <a:defRPr>
                <a:latin typeface="Value" panose="020B050303020402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478994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a:solidFill>
                  <a:srgbClr val="FFC000"/>
                </a:solidFill>
                <a:latin typeface="Value" panose="020B0503030204020203" pitchFamily="34" charset="0"/>
              </a:defRPr>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latin typeface="Value" panose="020B050303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atin typeface="Value" panose="020B0503030204020203" pitchFamily="34" charset="0"/>
              </a:defRPr>
            </a:lvl1pPr>
          </a:lstStyle>
          <a:p>
            <a:fld id="{DA7C79CA-52ED-4C0A-B920-3CA7C63C58B7}" type="datetimeFigureOut">
              <a:rPr lang="en-GB" smtClean="0"/>
              <a:pPr/>
              <a:t>25/06/2024</a:t>
            </a:fld>
            <a:endParaRPr lang="en-GB"/>
          </a:p>
        </p:txBody>
      </p:sp>
      <p:sp>
        <p:nvSpPr>
          <p:cNvPr id="5" name="Footer Placeholder 4"/>
          <p:cNvSpPr>
            <a:spLocks noGrp="1"/>
          </p:cNvSpPr>
          <p:nvPr>
            <p:ph type="ftr" sz="quarter" idx="11"/>
          </p:nvPr>
        </p:nvSpPr>
        <p:spPr/>
        <p:txBody>
          <a:bodyPr/>
          <a:lstStyle>
            <a:lvl1pPr>
              <a:defRPr>
                <a:latin typeface="Value" panose="020B050303020402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290502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C000"/>
                </a:solidFill>
                <a:latin typeface="Value" panose="020B0503030204020203" pitchFamily="34" charset="0"/>
              </a:defRPr>
            </a:lvl1p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6" name="Footer Placeholder 5"/>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506551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FFC000"/>
                </a:solidFill>
                <a:latin typeface="Value" panose="020B0503030204020203" pitchFamily="34" charset="0"/>
              </a:defRPr>
            </a:lvl1p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bg1"/>
                </a:solidFill>
                <a:latin typeface="Value" panose="020B050303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bg1"/>
                </a:solidFill>
                <a:latin typeface="Value" panose="020B050303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bg1"/>
                </a:solidFill>
                <a:latin typeface="Value" panose="020B0503030204020203" pitchFamily="34" charset="0"/>
              </a:defRPr>
            </a:lvl1pPr>
            <a:lvl2pPr>
              <a:defRPr>
                <a:solidFill>
                  <a:schemeClr val="bg1"/>
                </a:solidFill>
                <a:latin typeface="Value" panose="020B0503030204020203" pitchFamily="34" charset="0"/>
              </a:defRPr>
            </a:lvl2pPr>
            <a:lvl3pPr>
              <a:defRPr>
                <a:solidFill>
                  <a:schemeClr val="bg1"/>
                </a:solidFill>
                <a:latin typeface="Value" panose="020B0503030204020203" pitchFamily="34" charset="0"/>
              </a:defRPr>
            </a:lvl3pPr>
            <a:lvl4pPr>
              <a:defRPr>
                <a:solidFill>
                  <a:schemeClr val="bg1"/>
                </a:solidFill>
                <a:latin typeface="Value" panose="020B0503030204020203" pitchFamily="34" charset="0"/>
              </a:defRPr>
            </a:lvl4pPr>
            <a:lvl5pPr>
              <a:defRPr>
                <a:solidFill>
                  <a:schemeClr val="bg1"/>
                </a:solidFill>
                <a:latin typeface="Value" panose="020B050303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8" name="Footer Placeholder 7"/>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9" name="Slide Number Placeholder 8"/>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312696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C000"/>
                </a:solidFill>
                <a:latin typeface="Value" panose="020B0503030204020203" pitchFamily="34" charset="0"/>
              </a:defRPr>
            </a:lvl1pPr>
          </a:lstStyle>
          <a:p>
            <a:r>
              <a:rPr lang="en-GB"/>
              <a:t>Click to edit Master title style</a:t>
            </a:r>
            <a:endParaRPr lang="en-GB" dirty="0"/>
          </a:p>
        </p:txBody>
      </p:sp>
      <p:sp>
        <p:nvSpPr>
          <p:cNvPr id="3" name="Date Placeholder 2"/>
          <p:cNvSpPr>
            <a:spLocks noGrp="1"/>
          </p:cNvSpPr>
          <p:nvPr>
            <p:ph type="dt" sz="half" idx="10"/>
          </p:nvPr>
        </p:nvSpPr>
        <p:spPr/>
        <p:txBody>
          <a:bodyPr/>
          <a:lstStyle>
            <a:lvl1pPr>
              <a:defRPr>
                <a:latin typeface="Value" panose="020B0503030204020203" pitchFamily="34" charset="0"/>
              </a:defRPr>
            </a:lvl1pPr>
          </a:lstStyle>
          <a:p>
            <a:fld id="{DA7C79CA-52ED-4C0A-B920-3CA7C63C58B7}" type="datetimeFigureOut">
              <a:rPr lang="en-GB" smtClean="0"/>
              <a:pPr/>
              <a:t>25/06/2024</a:t>
            </a:fld>
            <a:endParaRPr lang="en-GB"/>
          </a:p>
        </p:txBody>
      </p:sp>
      <p:sp>
        <p:nvSpPr>
          <p:cNvPr id="4" name="Footer Placeholder 3"/>
          <p:cNvSpPr>
            <a:spLocks noGrp="1"/>
          </p:cNvSpPr>
          <p:nvPr>
            <p:ph type="ftr" sz="quarter" idx="11"/>
          </p:nvPr>
        </p:nvSpPr>
        <p:spPr/>
        <p:txBody>
          <a:bodyPr/>
          <a:lstStyle>
            <a:lvl1pPr>
              <a:defRPr>
                <a:latin typeface="Value" panose="020B0503030204020203" pitchFamily="34" charset="0"/>
              </a:defRPr>
            </a:lvl1pPr>
          </a:lstStyle>
          <a:p>
            <a:endParaRPr lang="en-GB"/>
          </a:p>
        </p:txBody>
      </p:sp>
      <p:sp>
        <p:nvSpPr>
          <p:cNvPr id="5" name="Slide Number Placeholder 4"/>
          <p:cNvSpPr>
            <a:spLocks noGrp="1"/>
          </p:cNvSpPr>
          <p:nvPr>
            <p:ph type="sldNum" sz="quarter" idx="12"/>
          </p:nvPr>
        </p:nvSpPr>
        <p:spPr/>
        <p:txBody>
          <a:bodyPr/>
          <a:lstStyle>
            <a:lvl1pPr>
              <a:defRPr>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193839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C79CA-52ED-4C0A-B920-3CA7C63C58B7}" type="datetimeFigureOut">
              <a:rPr lang="en-GB" smtClean="0"/>
              <a:t>25/06/2024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686A47-11F6-4DA7-A562-3F2C850BFA4A}" type="slidenum">
              <a:rPr lang="en-GB" smtClean="0"/>
              <a:t>‹#›</a:t>
            </a:fld>
            <a:endParaRPr lang="en-GB"/>
          </a:p>
        </p:txBody>
      </p:sp>
    </p:spTree>
    <p:extLst>
      <p:ext uri="{BB962C8B-B14F-4D97-AF65-F5344CB8AC3E}">
        <p14:creationId xmlns:p14="http://schemas.microsoft.com/office/powerpoint/2010/main" val="591376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solidFill>
                  <a:schemeClr val="bg1"/>
                </a:solidFill>
                <a:latin typeface="Value" panose="020B0503030204020203" pitchFamily="34" charset="0"/>
              </a:defRPr>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bg1"/>
                </a:solidFill>
                <a:latin typeface="Value" panose="020B0503030204020203" pitchFamily="34" charset="0"/>
              </a:defRPr>
            </a:lvl1pPr>
            <a:lvl2pPr>
              <a:defRPr sz="2800">
                <a:solidFill>
                  <a:schemeClr val="bg1"/>
                </a:solidFill>
                <a:latin typeface="Value" panose="020B0503030204020203" pitchFamily="34" charset="0"/>
              </a:defRPr>
            </a:lvl2pPr>
            <a:lvl3pPr>
              <a:defRPr sz="2400">
                <a:solidFill>
                  <a:schemeClr val="bg1"/>
                </a:solidFill>
                <a:latin typeface="Value" panose="020B0503030204020203" pitchFamily="34" charset="0"/>
              </a:defRPr>
            </a:lvl3pPr>
            <a:lvl4pPr>
              <a:defRPr sz="2000">
                <a:solidFill>
                  <a:schemeClr val="bg1"/>
                </a:solidFill>
                <a:latin typeface="Value" panose="020B0503030204020203" pitchFamily="34" charset="0"/>
              </a:defRPr>
            </a:lvl4pPr>
            <a:lvl5pPr>
              <a:defRPr sz="2000">
                <a:solidFill>
                  <a:schemeClr val="bg1"/>
                </a:solidFill>
                <a:latin typeface="Value" panose="020B0503030204020203" pitchFamily="34" charset="0"/>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Value" panose="020B050303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6" name="Footer Placeholder 5"/>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228524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solidFill>
                  <a:schemeClr val="bg1"/>
                </a:solidFill>
                <a:latin typeface="Value" panose="020B0503030204020203" pitchFamily="34" charset="0"/>
              </a:defRPr>
            </a:lvl1pPr>
          </a:lstStyle>
          <a:p>
            <a:r>
              <a:rPr lang="en-GB"/>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bg1"/>
                </a:solidFill>
                <a:latin typeface="Value" panose="020B050303020402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Value" panose="020B050303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6" name="Footer Placeholder 5"/>
          <p:cNvSpPr>
            <a:spLocks noGrp="1"/>
          </p:cNvSpPr>
          <p:nvPr>
            <p:ph type="ftr" sz="quarter" idx="11"/>
          </p:nvPr>
        </p:nvSpPr>
        <p:spPr/>
        <p:txBody>
          <a:bodyPr/>
          <a:lstStyle>
            <a:lvl1pPr>
              <a:defRPr>
                <a:solidFill>
                  <a:schemeClr val="bg1"/>
                </a:solidFill>
                <a:latin typeface="Value" panose="020B050303020402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339343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Value" panose="020B0503030204020203" pitchFamily="34" charset="0"/>
              </a:defRPr>
            </a:lvl1pPr>
          </a:lstStyle>
          <a:p>
            <a:fld id="{DA7C79CA-52ED-4C0A-B920-3CA7C63C58B7}" type="datetimeFigureOut">
              <a:rPr lang="en-GB" smtClean="0"/>
              <a:pPr/>
              <a:t>25/06/2024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Value" panose="020B0503030204020203" pitchFamily="34" charset="0"/>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Value" panose="020B0503030204020203" pitchFamily="34" charset="0"/>
              </a:defRPr>
            </a:lvl1pPr>
          </a:lstStyle>
          <a:p>
            <a:fld id="{C0686A47-11F6-4DA7-A562-3F2C850BFA4A}" type="slidenum">
              <a:rPr lang="en-GB" smtClean="0"/>
              <a:pPr/>
              <a:t>‹#›</a:t>
            </a:fld>
            <a:endParaRPr lang="en-GB"/>
          </a:p>
        </p:txBody>
      </p:sp>
    </p:spTree>
    <p:extLst>
      <p:ext uri="{BB962C8B-B14F-4D97-AF65-F5344CB8AC3E}">
        <p14:creationId xmlns:p14="http://schemas.microsoft.com/office/powerpoint/2010/main" val="24846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FFC000"/>
          </a:solidFill>
          <a:latin typeface="Value" panose="020B050303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alue" panose="020B050303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alue" panose="020B050303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alue" panose="020B050303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alue" panose="020B050303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alue" panose="020B050303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Empowering Futures:</a:t>
            </a:r>
          </a:p>
        </p:txBody>
      </p:sp>
      <p:sp>
        <p:nvSpPr>
          <p:cNvPr id="3" name="Subtitle 2"/>
          <p:cNvSpPr>
            <a:spLocks noGrp="1"/>
          </p:cNvSpPr>
          <p:nvPr>
            <p:ph type="subTitle" idx="1"/>
          </p:nvPr>
        </p:nvSpPr>
        <p:spPr/>
        <p:txBody>
          <a:bodyPr vert="horz" lIns="91440" tIns="45720" rIns="91440" bIns="45720" rtlCol="0" anchor="t">
            <a:normAutofit fontScale="85000" lnSpcReduction="20000"/>
          </a:bodyPr>
          <a:lstStyle/>
          <a:p>
            <a:r>
              <a:rPr lang="en-GB" b="0" i="0" dirty="0">
                <a:effectLst/>
                <a:latin typeface="Segoe UI" panose="020B0502040204020203" pitchFamily="34" charset="0"/>
              </a:rPr>
              <a:t>Essential skills for A2 and beyond </a:t>
            </a:r>
          </a:p>
          <a:p>
            <a:pPr algn="l" rtl="0" fontAlgn="base"/>
            <a:r>
              <a:rPr lang="en-GB" sz="1800" b="0" i="0" dirty="0">
                <a:solidFill>
                  <a:srgbClr val="000000"/>
                </a:solidFill>
                <a:effectLst/>
                <a:latin typeface="Segoe UI" panose="020B0502040204020203" pitchFamily="34" charset="0"/>
              </a:rPr>
              <a:t>​</a:t>
            </a:r>
            <a:endParaRPr lang="en-GB" b="0" i="0" dirty="0">
              <a:solidFill>
                <a:srgbClr val="000000"/>
              </a:solidFill>
              <a:effectLst/>
              <a:latin typeface="Segoe UI" panose="020B0502040204020203" pitchFamily="34" charset="0"/>
            </a:endParaRPr>
          </a:p>
          <a:p>
            <a:pPr algn="l" rtl="0" fontAlgn="base"/>
            <a:r>
              <a:rPr lang="en-GB" sz="1800" b="0" i="0" u="none" strike="noStrike">
                <a:solidFill>
                  <a:srgbClr val="FFFFFF"/>
                </a:solidFill>
                <a:effectLst/>
                <a:latin typeface="Segoe UI" panose="020B0502040204020203" pitchFamily="34" charset="0"/>
              </a:rPr>
              <a:t>24</a:t>
            </a:r>
            <a:r>
              <a:rPr lang="en-GB" sz="1800" b="0" i="0" u="none" strike="noStrike" baseline="30000">
                <a:solidFill>
                  <a:srgbClr val="FFFFFF"/>
                </a:solidFill>
                <a:effectLst/>
                <a:latin typeface="Segoe UI" panose="020B0502040204020203" pitchFamily="34" charset="0"/>
              </a:rPr>
              <a:t>th</a:t>
            </a:r>
            <a:r>
              <a:rPr lang="en-GB" sz="1800" b="0" i="0" u="none" strike="noStrike">
                <a:solidFill>
                  <a:srgbClr val="FFFFFF"/>
                </a:solidFill>
                <a:effectLst/>
                <a:latin typeface="Segoe UI" panose="020B0502040204020203" pitchFamily="34" charset="0"/>
              </a:rPr>
              <a:t> July 2024. Tony </a:t>
            </a:r>
            <a:r>
              <a:rPr lang="en-GB" sz="1800" b="0" i="0" u="none" strike="noStrike" dirty="0">
                <a:solidFill>
                  <a:srgbClr val="FFFFFF"/>
                </a:solidFill>
                <a:effectLst/>
                <a:latin typeface="Segoe UI" panose="020B0502040204020203" pitchFamily="34" charset="0"/>
              </a:rPr>
              <a:t>Payne Careers Lead and Employability Manager</a:t>
            </a:r>
            <a:endParaRPr lang="en-US" b="0" i="0" dirty="0">
              <a:solidFill>
                <a:srgbClr val="00000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293284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893" y="2798186"/>
            <a:ext cx="11248213" cy="5114925"/>
          </a:xfrm>
        </p:spPr>
        <p:txBody>
          <a:bodyPr>
            <a:normAutofit fontScale="90000"/>
          </a:bodyPr>
          <a:lstStyle/>
          <a:p>
            <a:r>
              <a:rPr lang="en-GB" dirty="0">
                <a:solidFill>
                  <a:schemeClr val="bg1"/>
                </a:solidFill>
              </a:rPr>
              <a:t>Encourage self expression</a:t>
            </a:r>
            <a:br>
              <a:rPr lang="en-GB" dirty="0">
                <a:solidFill>
                  <a:schemeClr val="bg1"/>
                </a:solidFill>
              </a:rPr>
            </a:br>
            <a:r>
              <a:rPr lang="en-GB" dirty="0">
                <a:solidFill>
                  <a:schemeClr val="accent1">
                    <a:lumMod val="40000"/>
                    <a:lumOff val="60000"/>
                  </a:schemeClr>
                </a:solidFill>
              </a:rPr>
              <a:t>Celebrate Achievements</a:t>
            </a:r>
            <a:br>
              <a:rPr lang="en-GB" dirty="0">
                <a:solidFill>
                  <a:schemeClr val="bg1"/>
                </a:solidFill>
              </a:rPr>
            </a:br>
            <a:r>
              <a:rPr lang="en-GB" dirty="0">
                <a:solidFill>
                  <a:schemeClr val="bg1"/>
                </a:solidFill>
              </a:rPr>
              <a:t>Promote a strong mindset</a:t>
            </a:r>
            <a:br>
              <a:rPr lang="en-GB" dirty="0">
                <a:solidFill>
                  <a:schemeClr val="bg1"/>
                </a:solidFill>
              </a:rPr>
            </a:br>
            <a:r>
              <a:rPr lang="en-GB" dirty="0">
                <a:solidFill>
                  <a:schemeClr val="accent1">
                    <a:lumMod val="40000"/>
                    <a:lumOff val="60000"/>
                  </a:schemeClr>
                </a:solidFill>
              </a:rPr>
              <a:t>Constructive feedback</a:t>
            </a:r>
            <a:br>
              <a:rPr lang="en-GB" dirty="0">
                <a:solidFill>
                  <a:schemeClr val="bg1"/>
                </a:solidFill>
              </a:rPr>
            </a:br>
            <a:r>
              <a:rPr lang="en-GB" dirty="0">
                <a:solidFill>
                  <a:schemeClr val="bg1"/>
                </a:solidFill>
              </a:rPr>
              <a:t>Model confidence</a:t>
            </a:r>
            <a:br>
              <a:rPr lang="en-GB" dirty="0">
                <a:solidFill>
                  <a:schemeClr val="bg1"/>
                </a:solidFill>
              </a:rPr>
            </a:br>
            <a:r>
              <a:rPr lang="en-GB" dirty="0">
                <a:solidFill>
                  <a:schemeClr val="bg1"/>
                </a:solidFill>
              </a:rPr>
              <a:t>Heart and soul</a:t>
            </a:r>
            <a:br>
              <a:rPr lang="en-GB" dirty="0">
                <a:solidFill>
                  <a:schemeClr val="bg1"/>
                </a:solidFill>
              </a:rPr>
            </a:br>
            <a:br>
              <a:rPr lang="en-GB" dirty="0"/>
            </a:br>
            <a:endParaRPr lang="en-GB" dirty="0"/>
          </a:p>
        </p:txBody>
      </p:sp>
    </p:spTree>
    <p:extLst>
      <p:ext uri="{BB962C8B-B14F-4D97-AF65-F5344CB8AC3E}">
        <p14:creationId xmlns:p14="http://schemas.microsoft.com/office/powerpoint/2010/main" val="427023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3300413"/>
            <a:ext cx="11884090" cy="2386012"/>
          </a:xfrm>
        </p:spPr>
        <p:txBody>
          <a:bodyPr>
            <a:normAutofit fontScale="90000"/>
          </a:bodyPr>
          <a:lstStyle/>
          <a:p>
            <a:r>
              <a:rPr lang="en-GB" sz="4800" dirty="0"/>
              <a:t>Value their Opinions</a:t>
            </a:r>
            <a:br>
              <a:rPr lang="en-GB" sz="4800" dirty="0"/>
            </a:br>
            <a:br>
              <a:rPr lang="en-GB" sz="4800" dirty="0"/>
            </a:br>
            <a:r>
              <a:rPr lang="en-GB" sz="4800" dirty="0"/>
              <a:t>Provide Opportunities for Decision-Making</a:t>
            </a:r>
            <a:br>
              <a:rPr lang="en-GB" sz="4800" dirty="0"/>
            </a:br>
            <a:br>
              <a:rPr lang="en-GB" sz="4800" dirty="0"/>
            </a:br>
            <a:r>
              <a:rPr lang="en-GB" sz="4800" dirty="0"/>
              <a:t>Recognise Success</a:t>
            </a:r>
          </a:p>
        </p:txBody>
      </p:sp>
    </p:spTree>
    <p:extLst>
      <p:ext uri="{BB962C8B-B14F-4D97-AF65-F5344CB8AC3E}">
        <p14:creationId xmlns:p14="http://schemas.microsoft.com/office/powerpoint/2010/main" val="65717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3300413"/>
            <a:ext cx="11884090" cy="2386012"/>
          </a:xfrm>
        </p:spPr>
        <p:txBody>
          <a:bodyPr>
            <a:normAutofit fontScale="90000"/>
          </a:bodyPr>
          <a:lstStyle/>
          <a:p>
            <a:r>
              <a:rPr lang="en-GB" sz="4800" dirty="0"/>
              <a:t>Encourage them to create a success journal</a:t>
            </a:r>
            <a:br>
              <a:rPr lang="en-GB" sz="4800" dirty="0"/>
            </a:br>
            <a:br>
              <a:rPr lang="en-GB" sz="4800" dirty="0"/>
            </a:br>
            <a:r>
              <a:rPr lang="en-GB" sz="4800" dirty="0"/>
              <a:t>Emphasise learning over perfection</a:t>
            </a:r>
            <a:br>
              <a:rPr lang="en-GB" sz="4800" dirty="0"/>
            </a:br>
            <a:br>
              <a:rPr lang="en-GB" sz="4800" dirty="0"/>
            </a:br>
            <a:r>
              <a:rPr lang="en-GB" sz="4800" dirty="0"/>
              <a:t>Positive language</a:t>
            </a:r>
          </a:p>
        </p:txBody>
      </p:sp>
    </p:spTree>
    <p:extLst>
      <p:ext uri="{BB962C8B-B14F-4D97-AF65-F5344CB8AC3E}">
        <p14:creationId xmlns:p14="http://schemas.microsoft.com/office/powerpoint/2010/main" val="1323709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4978112"/>
            <a:ext cx="11884090" cy="2386012"/>
          </a:xfrm>
        </p:spPr>
        <p:txBody>
          <a:bodyPr>
            <a:normAutofit fontScale="90000"/>
          </a:bodyPr>
          <a:lstStyle/>
          <a:p>
            <a:r>
              <a:rPr lang="en-GB" sz="4800" dirty="0"/>
              <a:t>Feedback</a:t>
            </a:r>
            <a:br>
              <a:rPr lang="en-GB" sz="4800" dirty="0"/>
            </a:br>
            <a:br>
              <a:rPr lang="en-GB" sz="4800" dirty="0"/>
            </a:br>
            <a:r>
              <a:rPr lang="en-GB" sz="4800" dirty="0"/>
              <a:t>Self-reflection</a:t>
            </a:r>
            <a:br>
              <a:rPr lang="en-GB" sz="4800" dirty="0"/>
            </a:br>
            <a:br>
              <a:rPr lang="en-GB" sz="4800" dirty="0"/>
            </a:br>
            <a:r>
              <a:rPr lang="en-GB" sz="4800" dirty="0"/>
              <a:t>Role model</a:t>
            </a:r>
            <a:br>
              <a:rPr lang="en-GB" sz="4800" dirty="0"/>
            </a:br>
            <a:br>
              <a:rPr lang="en-GB" sz="4800" dirty="0"/>
            </a:br>
            <a:r>
              <a:rPr lang="en-GB" sz="4800" dirty="0"/>
              <a:t>Heart &amp; soul</a:t>
            </a:r>
            <a:br>
              <a:rPr lang="en-GB" sz="4800" dirty="0"/>
            </a:br>
            <a:br>
              <a:rPr lang="en-GB" sz="4800" dirty="0"/>
            </a:br>
            <a:endParaRPr lang="en-GB" sz="4800" dirty="0"/>
          </a:p>
        </p:txBody>
      </p:sp>
    </p:spTree>
    <p:extLst>
      <p:ext uri="{BB962C8B-B14F-4D97-AF65-F5344CB8AC3E}">
        <p14:creationId xmlns:p14="http://schemas.microsoft.com/office/powerpoint/2010/main" val="754251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Reframing Failure</a:t>
            </a:r>
          </a:p>
        </p:txBody>
      </p:sp>
      <p:sp>
        <p:nvSpPr>
          <p:cNvPr id="3" name="Subtitle 2"/>
          <p:cNvSpPr>
            <a:spLocks noGrp="1"/>
          </p:cNvSpPr>
          <p:nvPr>
            <p:ph type="subTitle" idx="1"/>
          </p:nvPr>
        </p:nvSpPr>
        <p:spPr/>
        <p:txBody>
          <a:bodyPr/>
          <a:lstStyle/>
          <a:p>
            <a:r>
              <a:rPr lang="en-GB" dirty="0"/>
              <a:t>Why resilience matter</a:t>
            </a:r>
          </a:p>
        </p:txBody>
      </p:sp>
    </p:spTree>
    <p:extLst>
      <p:ext uri="{BB962C8B-B14F-4D97-AF65-F5344CB8AC3E}">
        <p14:creationId xmlns:p14="http://schemas.microsoft.com/office/powerpoint/2010/main" val="2339991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Emotional Wellbeing</a:t>
            </a:r>
          </a:p>
        </p:txBody>
      </p:sp>
      <p:sp>
        <p:nvSpPr>
          <p:cNvPr id="3" name="Subtitle 2"/>
          <p:cNvSpPr>
            <a:spLocks noGrp="1"/>
          </p:cNvSpPr>
          <p:nvPr>
            <p:ph type="subTitle" idx="1"/>
          </p:nvPr>
        </p:nvSpPr>
        <p:spPr>
          <a:xfrm>
            <a:off x="307910" y="5392738"/>
            <a:ext cx="11064939" cy="941387"/>
          </a:xfrm>
        </p:spPr>
        <p:txBody>
          <a:bodyPr>
            <a:normAutofit fontScale="85000" lnSpcReduction="10000"/>
          </a:bodyPr>
          <a:lstStyle/>
          <a:p>
            <a:pPr marL="0" lvl="0" indent="0">
              <a:lnSpc>
                <a:spcPct val="107000"/>
              </a:lnSpc>
              <a:spcAft>
                <a:spcPts val="800"/>
              </a:spcAft>
              <a:buSzPts val="1000"/>
              <a:buFont typeface="Symbol" panose="05050102010706020507" pitchFamily="18" charset="2"/>
              <a:buNone/>
              <a:tabLst>
                <a:tab pos="457200" algn="l"/>
              </a:tabLst>
            </a:pPr>
            <a:r>
              <a:rPr lang="en-GB" b="0" i="0" dirty="0">
                <a:effectLst/>
                <a:latin typeface="-apple-system"/>
              </a:rPr>
              <a:t>Individuals with high emotional well-being are better equipped to navigate workplace challenges. They bounce back from setbacks, adapt to change, and maintain their focus.</a:t>
            </a:r>
            <a:endParaRPr lang="en-GB"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462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Advice from Current A2s</a:t>
            </a:r>
          </a:p>
        </p:txBody>
      </p:sp>
      <p:sp>
        <p:nvSpPr>
          <p:cNvPr id="3" name="Subtitle 2"/>
          <p:cNvSpPr>
            <a:spLocks noGrp="1"/>
          </p:cNvSpPr>
          <p:nvPr>
            <p:ph type="subTitle" idx="1"/>
          </p:nvPr>
        </p:nvSpPr>
        <p:spPr>
          <a:xfrm>
            <a:off x="307910" y="5392738"/>
            <a:ext cx="11064939" cy="941387"/>
          </a:xfrm>
        </p:spPr>
        <p:txBody>
          <a:bodyPr>
            <a:normAutofit/>
          </a:bodyPr>
          <a:lstStyle/>
          <a:p>
            <a:pPr marL="0" lvl="0" indent="0">
              <a:lnSpc>
                <a:spcPct val="107000"/>
              </a:lnSpc>
              <a:spcAft>
                <a:spcPts val="800"/>
              </a:spcAft>
              <a:buSzPts val="1000"/>
              <a:buFont typeface="Symbol" panose="05050102010706020507" pitchFamily="18" charset="2"/>
              <a:buNone/>
              <a:tabLst>
                <a:tab pos="457200" algn="l"/>
              </a:tabLst>
            </a:pPr>
            <a:r>
              <a:rPr lang="en-GB" b="0" i="0" dirty="0">
                <a:effectLst/>
                <a:latin typeface="-apple-system"/>
              </a:rPr>
              <a:t>.</a:t>
            </a:r>
            <a:endParaRPr lang="en-GB"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792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peech Bubble: Oval 5">
            <a:extLst>
              <a:ext uri="{FF2B5EF4-FFF2-40B4-BE49-F238E27FC236}">
                <a16:creationId xmlns:a16="http://schemas.microsoft.com/office/drawing/2014/main" id="{955046C8-23E7-402A-A02E-CB8E337D8186}"/>
              </a:ext>
            </a:extLst>
          </p:cNvPr>
          <p:cNvSpPr/>
          <p:nvPr/>
        </p:nvSpPr>
        <p:spPr>
          <a:xfrm rot="398052">
            <a:off x="3803374" y="449320"/>
            <a:ext cx="7540487" cy="2607365"/>
          </a:xfrm>
          <a:prstGeom prst="wedgeEllipse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Speech Bubble: Rectangle with Corners Rounded 6">
            <a:extLst>
              <a:ext uri="{FF2B5EF4-FFF2-40B4-BE49-F238E27FC236}">
                <a16:creationId xmlns:a16="http://schemas.microsoft.com/office/drawing/2014/main" id="{95792E68-B333-4DB6-951A-5941F120D94D}"/>
              </a:ext>
            </a:extLst>
          </p:cNvPr>
          <p:cNvSpPr/>
          <p:nvPr/>
        </p:nvSpPr>
        <p:spPr>
          <a:xfrm rot="21172003">
            <a:off x="549171" y="2536557"/>
            <a:ext cx="3101008" cy="110324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peech Bubble: Rectangle 7">
            <a:extLst>
              <a:ext uri="{FF2B5EF4-FFF2-40B4-BE49-F238E27FC236}">
                <a16:creationId xmlns:a16="http://schemas.microsoft.com/office/drawing/2014/main" id="{47580775-D8B7-40A1-9D1C-DD14BAF79A9D}"/>
              </a:ext>
            </a:extLst>
          </p:cNvPr>
          <p:cNvSpPr/>
          <p:nvPr/>
        </p:nvSpPr>
        <p:spPr>
          <a:xfrm>
            <a:off x="5207877" y="3428999"/>
            <a:ext cx="5526384" cy="2720009"/>
          </a:xfrm>
          <a:prstGeom prst="wedge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EF4A3E7C-0863-4D8C-A6CC-CF4334A423CB}"/>
              </a:ext>
            </a:extLst>
          </p:cNvPr>
          <p:cNvSpPr txBox="1"/>
          <p:nvPr/>
        </p:nvSpPr>
        <p:spPr>
          <a:xfrm rot="398052">
            <a:off x="4631635" y="972780"/>
            <a:ext cx="6096000" cy="1077218"/>
          </a:xfrm>
          <a:prstGeom prst="rect">
            <a:avLst/>
          </a:prstGeom>
          <a:noFill/>
        </p:spPr>
        <p:txBody>
          <a:bodyPr wrap="square">
            <a:spAutoFit/>
          </a:bodyPr>
          <a:lstStyle/>
          <a:p>
            <a:r>
              <a:rPr lang="en-GB" sz="3200" b="0" dirty="0">
                <a:solidFill>
                  <a:srgbClr val="002060"/>
                </a:solidFill>
              </a:rPr>
              <a:t>“You have more responsibility and have to think about your choices”</a:t>
            </a:r>
            <a:endParaRPr lang="en-GB" sz="3200" dirty="0">
              <a:solidFill>
                <a:srgbClr val="002060"/>
              </a:solidFill>
            </a:endParaRPr>
          </a:p>
        </p:txBody>
      </p:sp>
      <p:sp>
        <p:nvSpPr>
          <p:cNvPr id="12" name="TextBox 11">
            <a:extLst>
              <a:ext uri="{FF2B5EF4-FFF2-40B4-BE49-F238E27FC236}">
                <a16:creationId xmlns:a16="http://schemas.microsoft.com/office/drawing/2014/main" id="{6E30C9C8-2725-4804-9DAE-D0D9493B1C09}"/>
              </a:ext>
            </a:extLst>
          </p:cNvPr>
          <p:cNvSpPr txBox="1"/>
          <p:nvPr/>
        </p:nvSpPr>
        <p:spPr>
          <a:xfrm rot="21172003">
            <a:off x="-923770" y="2606355"/>
            <a:ext cx="6096000" cy="954107"/>
          </a:xfrm>
          <a:prstGeom prst="rect">
            <a:avLst/>
          </a:prstGeom>
          <a:noFill/>
        </p:spPr>
        <p:txBody>
          <a:bodyPr wrap="square">
            <a:spAutoFit/>
          </a:bodyPr>
          <a:lstStyle/>
          <a:p>
            <a:pPr algn="ctr"/>
            <a:r>
              <a:rPr lang="en-GB" sz="2800" b="0" dirty="0">
                <a:solidFill>
                  <a:srgbClr val="FF0000"/>
                </a:solidFill>
              </a:rPr>
              <a:t>“Use the </a:t>
            </a:r>
          </a:p>
          <a:p>
            <a:pPr algn="ctr"/>
            <a:r>
              <a:rPr lang="en-GB" sz="2800" b="0" dirty="0">
                <a:solidFill>
                  <a:srgbClr val="FF0000"/>
                </a:solidFill>
              </a:rPr>
              <a:t>summer wisely!”</a:t>
            </a:r>
            <a:endParaRPr lang="en-GB" sz="2800" dirty="0">
              <a:solidFill>
                <a:srgbClr val="FF0000"/>
              </a:solidFill>
            </a:endParaRPr>
          </a:p>
        </p:txBody>
      </p:sp>
      <p:sp>
        <p:nvSpPr>
          <p:cNvPr id="14" name="TextBox 13">
            <a:extLst>
              <a:ext uri="{FF2B5EF4-FFF2-40B4-BE49-F238E27FC236}">
                <a16:creationId xmlns:a16="http://schemas.microsoft.com/office/drawing/2014/main" id="{41FB3736-F8D1-4146-8152-BE2F6AB70E69}"/>
              </a:ext>
            </a:extLst>
          </p:cNvPr>
          <p:cNvSpPr txBox="1"/>
          <p:nvPr/>
        </p:nvSpPr>
        <p:spPr>
          <a:xfrm>
            <a:off x="5320520" y="3652832"/>
            <a:ext cx="5204661" cy="2062103"/>
          </a:xfrm>
          <a:prstGeom prst="rect">
            <a:avLst/>
          </a:prstGeom>
          <a:noFill/>
        </p:spPr>
        <p:txBody>
          <a:bodyPr wrap="square">
            <a:spAutoFit/>
          </a:bodyPr>
          <a:lstStyle/>
          <a:p>
            <a:r>
              <a:rPr lang="en-GB" sz="3200" b="0" dirty="0">
                <a:solidFill>
                  <a:srgbClr val="002060"/>
                </a:solidFill>
              </a:rPr>
              <a:t>“It’s scary as this is the end of your college time, you have to actually take responsibility from now on</a:t>
            </a:r>
            <a:r>
              <a:rPr lang="en-GB" sz="2400" b="0" dirty="0">
                <a:solidFill>
                  <a:srgbClr val="002060"/>
                </a:solidFill>
              </a:rPr>
              <a:t>”</a:t>
            </a:r>
            <a:endParaRPr lang="en-GB" sz="2400" dirty="0">
              <a:solidFill>
                <a:srgbClr val="002060"/>
              </a:solidFill>
            </a:endParaRPr>
          </a:p>
        </p:txBody>
      </p:sp>
      <p:sp>
        <p:nvSpPr>
          <p:cNvPr id="15" name="Speech Bubble: Oval 14">
            <a:extLst>
              <a:ext uri="{FF2B5EF4-FFF2-40B4-BE49-F238E27FC236}">
                <a16:creationId xmlns:a16="http://schemas.microsoft.com/office/drawing/2014/main" id="{9BB59AF1-608C-475F-8006-AC9216F206D3}"/>
              </a:ext>
            </a:extLst>
          </p:cNvPr>
          <p:cNvSpPr/>
          <p:nvPr/>
        </p:nvSpPr>
        <p:spPr>
          <a:xfrm>
            <a:off x="569844" y="4621679"/>
            <a:ext cx="3558209" cy="1587491"/>
          </a:xfrm>
          <a:prstGeom prst="wedgeEllipse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a:extLst>
              <a:ext uri="{FF2B5EF4-FFF2-40B4-BE49-F238E27FC236}">
                <a16:creationId xmlns:a16="http://schemas.microsoft.com/office/drawing/2014/main" id="{3C8C1EBC-48A0-4099-8935-709F98736CDD}"/>
              </a:ext>
            </a:extLst>
          </p:cNvPr>
          <p:cNvSpPr txBox="1"/>
          <p:nvPr/>
        </p:nvSpPr>
        <p:spPr>
          <a:xfrm>
            <a:off x="751834" y="4817692"/>
            <a:ext cx="3747279" cy="923330"/>
          </a:xfrm>
          <a:prstGeom prst="rect">
            <a:avLst/>
          </a:prstGeom>
          <a:noFill/>
        </p:spPr>
        <p:txBody>
          <a:bodyPr wrap="square">
            <a:spAutoFit/>
          </a:bodyPr>
          <a:lstStyle/>
          <a:p>
            <a:br>
              <a:rPr lang="en-GB" sz="1800" b="0" dirty="0"/>
            </a:br>
            <a:r>
              <a:rPr lang="en-GB" sz="3600" b="0" dirty="0"/>
              <a:t>“Stay Organised”</a:t>
            </a:r>
            <a:endParaRPr lang="en-GB" sz="3600" dirty="0"/>
          </a:p>
        </p:txBody>
      </p:sp>
    </p:spTree>
    <p:extLst>
      <p:ext uri="{BB962C8B-B14F-4D97-AF65-F5344CB8AC3E}">
        <p14:creationId xmlns:p14="http://schemas.microsoft.com/office/powerpoint/2010/main" val="3396847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peech Bubble: Oval 5">
            <a:extLst>
              <a:ext uri="{FF2B5EF4-FFF2-40B4-BE49-F238E27FC236}">
                <a16:creationId xmlns:a16="http://schemas.microsoft.com/office/drawing/2014/main" id="{955046C8-23E7-402A-A02E-CB8E337D8186}"/>
              </a:ext>
            </a:extLst>
          </p:cNvPr>
          <p:cNvSpPr/>
          <p:nvPr/>
        </p:nvSpPr>
        <p:spPr>
          <a:xfrm rot="345609">
            <a:off x="5115339" y="781878"/>
            <a:ext cx="6096000" cy="1791254"/>
          </a:xfrm>
          <a:prstGeom prst="wedgeEllipse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Speech Bubble: Rectangle with Corners Rounded 6">
            <a:extLst>
              <a:ext uri="{FF2B5EF4-FFF2-40B4-BE49-F238E27FC236}">
                <a16:creationId xmlns:a16="http://schemas.microsoft.com/office/drawing/2014/main" id="{95792E68-B333-4DB6-951A-5941F120D94D}"/>
              </a:ext>
            </a:extLst>
          </p:cNvPr>
          <p:cNvSpPr/>
          <p:nvPr/>
        </p:nvSpPr>
        <p:spPr>
          <a:xfrm rot="20890083">
            <a:off x="569844" y="2143539"/>
            <a:ext cx="3101008" cy="110324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ea typeface="Calibri" panose="020F0502020204030204" pitchFamily="34" charset="0"/>
                <a:cs typeface="Times New Roman" panose="02020603050405020304" pitchFamily="18" charset="0"/>
              </a:rPr>
              <a:t>Stay on top of </a:t>
            </a:r>
            <a:endParaRPr lang="en-GB" dirty="0"/>
          </a:p>
        </p:txBody>
      </p:sp>
      <p:sp>
        <p:nvSpPr>
          <p:cNvPr id="8" name="Speech Bubble: Rectangle 7">
            <a:extLst>
              <a:ext uri="{FF2B5EF4-FFF2-40B4-BE49-F238E27FC236}">
                <a16:creationId xmlns:a16="http://schemas.microsoft.com/office/drawing/2014/main" id="{47580775-D8B7-40A1-9D1C-DD14BAF79A9D}"/>
              </a:ext>
            </a:extLst>
          </p:cNvPr>
          <p:cNvSpPr/>
          <p:nvPr/>
        </p:nvSpPr>
        <p:spPr>
          <a:xfrm>
            <a:off x="6904155" y="3267722"/>
            <a:ext cx="3869862" cy="2202484"/>
          </a:xfrm>
          <a:prstGeom prst="wedge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peech Bubble: Oval 14">
            <a:extLst>
              <a:ext uri="{FF2B5EF4-FFF2-40B4-BE49-F238E27FC236}">
                <a16:creationId xmlns:a16="http://schemas.microsoft.com/office/drawing/2014/main" id="{9BB59AF1-608C-475F-8006-AC9216F206D3}"/>
              </a:ext>
            </a:extLst>
          </p:cNvPr>
          <p:cNvSpPr/>
          <p:nvPr/>
        </p:nvSpPr>
        <p:spPr>
          <a:xfrm>
            <a:off x="1417983" y="3444588"/>
            <a:ext cx="4678017" cy="1587491"/>
          </a:xfrm>
          <a:prstGeom prst="wedgeEllipse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7004B4C6-96BC-4DE3-8241-EB099D0C902F}"/>
              </a:ext>
            </a:extLst>
          </p:cNvPr>
          <p:cNvSpPr txBox="1"/>
          <p:nvPr/>
        </p:nvSpPr>
        <p:spPr>
          <a:xfrm rot="409304">
            <a:off x="5380384" y="1106369"/>
            <a:ext cx="6096000" cy="1231106"/>
          </a:xfrm>
          <a:prstGeom prst="rect">
            <a:avLst/>
          </a:prstGeom>
          <a:noFill/>
        </p:spPr>
        <p:txBody>
          <a:bodyPr wrap="square">
            <a:spAutoFit/>
          </a:bodyPr>
          <a:lstStyle/>
          <a:p>
            <a:br>
              <a:rPr lang="en-GB" sz="1800" b="0" dirty="0"/>
            </a:br>
            <a:r>
              <a:rPr lang="en-GB" sz="28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“Do your research for university early”</a:t>
            </a:r>
            <a:br>
              <a:rPr lang="en-GB" sz="28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en-GB" sz="2800" dirty="0">
              <a:solidFill>
                <a:srgbClr val="002060"/>
              </a:solidFill>
            </a:endParaRPr>
          </a:p>
        </p:txBody>
      </p:sp>
      <p:sp>
        <p:nvSpPr>
          <p:cNvPr id="16" name="TextBox 15">
            <a:extLst>
              <a:ext uri="{FF2B5EF4-FFF2-40B4-BE49-F238E27FC236}">
                <a16:creationId xmlns:a16="http://schemas.microsoft.com/office/drawing/2014/main" id="{FD19CEB3-2241-4578-83B7-B5CC2B43075A}"/>
              </a:ext>
            </a:extLst>
          </p:cNvPr>
          <p:cNvSpPr txBox="1"/>
          <p:nvPr/>
        </p:nvSpPr>
        <p:spPr>
          <a:xfrm rot="20890083">
            <a:off x="951544" y="1976435"/>
            <a:ext cx="6096000" cy="830997"/>
          </a:xfrm>
          <a:prstGeom prst="rect">
            <a:avLst/>
          </a:prstGeom>
          <a:noFill/>
        </p:spPr>
        <p:txBody>
          <a:bodyPr wrap="square">
            <a:spAutoFit/>
          </a:bodyPr>
          <a:lstStyle/>
          <a:p>
            <a:r>
              <a:rPr lang="en-GB" sz="2400" b="0" dirty="0">
                <a:effectLst/>
                <a:latin typeface="Calibri" panose="020F0502020204030204" pitchFamily="34" charset="0"/>
                <a:ea typeface="Calibri" panose="020F0502020204030204" pitchFamily="34" charset="0"/>
                <a:cs typeface="Times New Roman" panose="02020603050405020304" pitchFamily="18" charset="0"/>
              </a:rPr>
              <a:t>“Stay on top</a:t>
            </a:r>
          </a:p>
          <a:p>
            <a:r>
              <a:rPr lang="en-GB" sz="2400" b="0" dirty="0">
                <a:effectLst/>
                <a:latin typeface="Calibri" panose="020F0502020204030204" pitchFamily="34" charset="0"/>
                <a:ea typeface="Calibri" panose="020F0502020204030204" pitchFamily="34" charset="0"/>
                <a:cs typeface="Times New Roman" panose="02020603050405020304" pitchFamily="18" charset="0"/>
              </a:rPr>
              <a:t> of revision”</a:t>
            </a:r>
            <a:endParaRPr lang="en-GB" sz="2400" dirty="0"/>
          </a:p>
        </p:txBody>
      </p:sp>
      <p:sp>
        <p:nvSpPr>
          <p:cNvPr id="18" name="TextBox 17">
            <a:extLst>
              <a:ext uri="{FF2B5EF4-FFF2-40B4-BE49-F238E27FC236}">
                <a16:creationId xmlns:a16="http://schemas.microsoft.com/office/drawing/2014/main" id="{319CE3FC-1CC3-4AD2-B407-85DBFE0EE9A4}"/>
              </a:ext>
            </a:extLst>
          </p:cNvPr>
          <p:cNvSpPr txBox="1"/>
          <p:nvPr/>
        </p:nvSpPr>
        <p:spPr>
          <a:xfrm>
            <a:off x="703015" y="3646026"/>
            <a:ext cx="6096000" cy="1815882"/>
          </a:xfrm>
          <a:prstGeom prst="rect">
            <a:avLst/>
          </a:prstGeom>
          <a:noFill/>
        </p:spPr>
        <p:txBody>
          <a:bodyPr wrap="square">
            <a:spAutoFit/>
          </a:bodyPr>
          <a:lstStyle/>
          <a:p>
            <a:pPr algn="ctr"/>
            <a:r>
              <a:rPr lang="en-GB" sz="28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“Be aware of when </a:t>
            </a:r>
          </a:p>
          <a:p>
            <a:pPr algn="ctr"/>
            <a:r>
              <a:rPr lang="en-GB" sz="28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apprenticeships are </a:t>
            </a:r>
          </a:p>
          <a:p>
            <a:pPr algn="ctr"/>
            <a:r>
              <a:rPr lang="en-GB" sz="28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advertised”</a:t>
            </a:r>
            <a:br>
              <a:rPr lang="en-GB" sz="2800" b="0" dirty="0">
                <a:effectLst/>
                <a:latin typeface="Calibri" panose="020F0502020204030204" pitchFamily="34" charset="0"/>
                <a:ea typeface="Calibri" panose="020F0502020204030204" pitchFamily="34" charset="0"/>
                <a:cs typeface="Times New Roman" panose="02020603050405020304" pitchFamily="18" charset="0"/>
              </a:rPr>
            </a:br>
            <a:endParaRPr lang="en-GB" sz="2800" dirty="0"/>
          </a:p>
        </p:txBody>
      </p:sp>
      <p:sp>
        <p:nvSpPr>
          <p:cNvPr id="19" name="TextBox 18">
            <a:extLst>
              <a:ext uri="{FF2B5EF4-FFF2-40B4-BE49-F238E27FC236}">
                <a16:creationId xmlns:a16="http://schemas.microsoft.com/office/drawing/2014/main" id="{82A26E37-8866-4860-947D-EB40F34A6A56}"/>
              </a:ext>
            </a:extLst>
          </p:cNvPr>
          <p:cNvSpPr txBox="1"/>
          <p:nvPr/>
        </p:nvSpPr>
        <p:spPr>
          <a:xfrm>
            <a:off x="7024302" y="3360309"/>
            <a:ext cx="3458168" cy="2062103"/>
          </a:xfrm>
          <a:prstGeom prst="rect">
            <a:avLst/>
          </a:prstGeom>
          <a:noFill/>
        </p:spPr>
        <p:txBody>
          <a:bodyPr wrap="square">
            <a:spAutoFit/>
          </a:bodyPr>
          <a:lstStyle/>
          <a:p>
            <a:pPr algn="ctr"/>
            <a:r>
              <a:rPr lang="en-GB" sz="3200" b="0" dirty="0">
                <a:effectLst/>
                <a:latin typeface="Calibri" panose="020F0502020204030204" pitchFamily="34" charset="0"/>
                <a:ea typeface="Calibri" panose="020F0502020204030204" pitchFamily="34" charset="0"/>
                <a:cs typeface="Times New Roman" panose="02020603050405020304" pitchFamily="18" charset="0"/>
              </a:rPr>
              <a:t>“Content is harder and you have to remember stuff from A1”</a:t>
            </a:r>
            <a:endParaRPr lang="en-GB" dirty="0"/>
          </a:p>
        </p:txBody>
      </p:sp>
      <p:sp>
        <p:nvSpPr>
          <p:cNvPr id="20" name="Title 19">
            <a:extLst>
              <a:ext uri="{FF2B5EF4-FFF2-40B4-BE49-F238E27FC236}">
                <a16:creationId xmlns:a16="http://schemas.microsoft.com/office/drawing/2014/main" id="{FC1D555E-B823-4D24-8FAD-48A859909A3C}"/>
              </a:ext>
            </a:extLst>
          </p:cNvPr>
          <p:cNvSpPr>
            <a:spLocks noGrp="1"/>
          </p:cNvSpPr>
          <p:nvPr>
            <p:ph type="ctrTitle"/>
          </p:nvPr>
        </p:nvSpPr>
        <p:spPr/>
        <p:txBody>
          <a:bodyPr/>
          <a:lstStyle/>
          <a:p>
            <a:endParaRPr lang="en-GB"/>
          </a:p>
        </p:txBody>
      </p:sp>
    </p:spTree>
    <p:extLst>
      <p:ext uri="{BB962C8B-B14F-4D97-AF65-F5344CB8AC3E}">
        <p14:creationId xmlns:p14="http://schemas.microsoft.com/office/powerpoint/2010/main" val="953048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Conclusion</a:t>
            </a:r>
          </a:p>
        </p:txBody>
      </p:sp>
      <p:sp>
        <p:nvSpPr>
          <p:cNvPr id="3" name="Subtitle 2"/>
          <p:cNvSpPr>
            <a:spLocks noGrp="1"/>
          </p:cNvSpPr>
          <p:nvPr>
            <p:ph type="subTitle" idx="1"/>
          </p:nvPr>
        </p:nvSpPr>
        <p:spPr>
          <a:xfrm>
            <a:off x="307910" y="5392738"/>
            <a:ext cx="11064939" cy="941387"/>
          </a:xfrm>
        </p:spPr>
        <p:txBody>
          <a:bodyPr>
            <a:normAutofit/>
          </a:bodyPr>
          <a:lstStyle/>
          <a:p>
            <a:pPr marL="0" lvl="0" indent="0">
              <a:lnSpc>
                <a:spcPct val="107000"/>
              </a:lnSpc>
              <a:spcAft>
                <a:spcPts val="800"/>
              </a:spcAft>
              <a:buSzPts val="1000"/>
              <a:buFont typeface="Symbol" panose="05050102010706020507" pitchFamily="18" charset="2"/>
              <a:buNone/>
              <a:tabLst>
                <a:tab pos="457200" algn="l"/>
              </a:tabLst>
            </a:pPr>
            <a:endParaRPr lang="en-GB"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06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Welcome</a:t>
            </a:r>
          </a:p>
        </p:txBody>
      </p:sp>
      <p:sp>
        <p:nvSpPr>
          <p:cNvPr id="3" name="Subtitle 2"/>
          <p:cNvSpPr>
            <a:spLocks noGrp="1"/>
          </p:cNvSpPr>
          <p:nvPr>
            <p:ph type="subTitle" idx="1"/>
          </p:nvPr>
        </p:nvSpPr>
        <p:spPr/>
        <p:txBody>
          <a:bodyPr/>
          <a:lstStyle/>
          <a:p>
            <a:r>
              <a:rPr lang="en-GB" b="0" i="0" dirty="0">
                <a:effectLst/>
                <a:latin typeface="Segoe UI" panose="020B0502040204020203" pitchFamily="34" charset="0"/>
              </a:rPr>
              <a:t>Purpose of this presentation</a:t>
            </a:r>
            <a:endParaRPr lang="en-GB" dirty="0"/>
          </a:p>
        </p:txBody>
      </p:sp>
    </p:spTree>
    <p:extLst>
      <p:ext uri="{BB962C8B-B14F-4D97-AF65-F5344CB8AC3E}">
        <p14:creationId xmlns:p14="http://schemas.microsoft.com/office/powerpoint/2010/main" val="1382982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normAutofit fontScale="90000"/>
          </a:bodyPr>
          <a:lstStyle/>
          <a:p>
            <a:r>
              <a:rPr lang="en-GB"/>
              <a:t>If </a:t>
            </a:r>
            <a:r>
              <a:rPr lang="en-GB" dirty="0"/>
              <a:t>you can help the college in anyway in terms of </a:t>
            </a:r>
            <a:r>
              <a:rPr lang="en-GB" dirty="0">
                <a:solidFill>
                  <a:schemeClr val="bg1"/>
                </a:solidFill>
              </a:rPr>
              <a:t>work placements </a:t>
            </a:r>
            <a:r>
              <a:rPr lang="en-GB" dirty="0"/>
              <a:t>or </a:t>
            </a:r>
            <a:r>
              <a:rPr lang="en-GB" dirty="0">
                <a:solidFill>
                  <a:schemeClr val="bg1"/>
                </a:solidFill>
              </a:rPr>
              <a:t>employer briefs</a:t>
            </a:r>
            <a:r>
              <a:rPr lang="en-GB" dirty="0"/>
              <a:t>, please can you stay for 2 mins for a chat.</a:t>
            </a:r>
          </a:p>
        </p:txBody>
      </p:sp>
      <p:sp>
        <p:nvSpPr>
          <p:cNvPr id="3" name="Subtitle 2"/>
          <p:cNvSpPr>
            <a:spLocks noGrp="1"/>
          </p:cNvSpPr>
          <p:nvPr>
            <p:ph type="subTitle" idx="1"/>
          </p:nvPr>
        </p:nvSpPr>
        <p:spPr>
          <a:xfrm>
            <a:off x="307910" y="5392738"/>
            <a:ext cx="11064939" cy="941387"/>
          </a:xfrm>
        </p:spPr>
        <p:txBody>
          <a:bodyPr>
            <a:normAutofit/>
          </a:bodyPr>
          <a:lstStyle/>
          <a:p>
            <a:pPr marL="0" lvl="0" indent="0">
              <a:lnSpc>
                <a:spcPct val="107000"/>
              </a:lnSpc>
              <a:spcAft>
                <a:spcPts val="800"/>
              </a:spcAft>
              <a:buSzPts val="1000"/>
              <a:buFont typeface="Symbol" panose="05050102010706020507" pitchFamily="18" charset="2"/>
              <a:buNone/>
              <a:tabLst>
                <a:tab pos="457200" algn="l"/>
              </a:tabLst>
            </a:pPr>
            <a:endParaRPr lang="en-GB"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1317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Thank you</a:t>
            </a:r>
          </a:p>
        </p:txBody>
      </p:sp>
      <p:sp>
        <p:nvSpPr>
          <p:cNvPr id="5" name="Subtitle 4">
            <a:extLst>
              <a:ext uri="{FF2B5EF4-FFF2-40B4-BE49-F238E27FC236}">
                <a16:creationId xmlns:a16="http://schemas.microsoft.com/office/drawing/2014/main" id="{E0412174-D38E-429B-AC8D-B30C5A68E56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39371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588" y="3659375"/>
            <a:ext cx="11525501" cy="2387600"/>
          </a:xfrm>
        </p:spPr>
        <p:txBody>
          <a:bodyPr>
            <a:normAutofit fontScale="90000"/>
          </a:bodyPr>
          <a:lstStyle/>
          <a:p>
            <a:r>
              <a:rPr lang="en-GB" dirty="0"/>
              <a:t>Agenda</a:t>
            </a:r>
            <a:br>
              <a:rPr lang="en-GB" dirty="0"/>
            </a:br>
            <a:r>
              <a:rPr lang="en-GB" dirty="0">
                <a:solidFill>
                  <a:schemeClr val="accent1">
                    <a:lumMod val="20000"/>
                    <a:lumOff val="80000"/>
                  </a:schemeClr>
                </a:solidFill>
              </a:rPr>
              <a:t>Understanding the transition </a:t>
            </a:r>
            <a:br>
              <a:rPr lang="en-GB" dirty="0">
                <a:solidFill>
                  <a:schemeClr val="accent1">
                    <a:lumMod val="20000"/>
                    <a:lumOff val="80000"/>
                  </a:schemeClr>
                </a:solidFill>
              </a:rPr>
            </a:br>
            <a:r>
              <a:rPr lang="en-GB" dirty="0">
                <a:solidFill>
                  <a:schemeClr val="accent1">
                    <a:lumMod val="20000"/>
                    <a:lumOff val="80000"/>
                  </a:schemeClr>
                </a:solidFill>
              </a:rPr>
              <a:t>Confidence</a:t>
            </a:r>
            <a:br>
              <a:rPr lang="en-GB" dirty="0">
                <a:solidFill>
                  <a:schemeClr val="accent1">
                    <a:lumMod val="20000"/>
                    <a:lumOff val="80000"/>
                  </a:schemeClr>
                </a:solidFill>
              </a:rPr>
            </a:br>
            <a:r>
              <a:rPr lang="en-GB" dirty="0">
                <a:solidFill>
                  <a:schemeClr val="accent1">
                    <a:lumMod val="20000"/>
                    <a:lumOff val="80000"/>
                  </a:schemeClr>
                </a:solidFill>
              </a:rPr>
              <a:t>Reframing failure</a:t>
            </a:r>
            <a:br>
              <a:rPr lang="en-GB" dirty="0">
                <a:solidFill>
                  <a:schemeClr val="accent1">
                    <a:lumMod val="20000"/>
                    <a:lumOff val="80000"/>
                  </a:schemeClr>
                </a:solidFill>
              </a:rPr>
            </a:br>
            <a:endParaRPr lang="en-GB" dirty="0">
              <a:solidFill>
                <a:schemeClr val="accent1">
                  <a:lumMod val="20000"/>
                  <a:lumOff val="80000"/>
                </a:schemeClr>
              </a:solidFill>
            </a:endParaRPr>
          </a:p>
        </p:txBody>
      </p:sp>
      <p:sp>
        <p:nvSpPr>
          <p:cNvPr id="5" name="Subtitle 4">
            <a:extLst>
              <a:ext uri="{FF2B5EF4-FFF2-40B4-BE49-F238E27FC236}">
                <a16:creationId xmlns:a16="http://schemas.microsoft.com/office/drawing/2014/main" id="{940B0F66-20CE-478F-9735-7B8E9D7CDE41}"/>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9837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What do you think the biggest </a:t>
            </a:r>
            <a:r>
              <a:rPr lang="en-GB" dirty="0">
                <a:solidFill>
                  <a:schemeClr val="bg1"/>
                </a:solidFill>
              </a:rPr>
              <a:t>differences</a:t>
            </a:r>
            <a:r>
              <a:rPr lang="en-GB" dirty="0"/>
              <a:t> will be from A1 to A2?</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458940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1" y="4244975"/>
            <a:ext cx="2793878" cy="941387"/>
          </a:xfrm>
        </p:spPr>
        <p:txBody>
          <a:bodyPr/>
          <a:lstStyle/>
          <a:p>
            <a:r>
              <a:rPr lang="en-GB" dirty="0"/>
              <a:t>School</a:t>
            </a:r>
          </a:p>
        </p:txBody>
      </p:sp>
      <p:sp>
        <p:nvSpPr>
          <p:cNvPr id="3" name="Subtitle 2"/>
          <p:cNvSpPr>
            <a:spLocks noGrp="1"/>
          </p:cNvSpPr>
          <p:nvPr>
            <p:ph type="subTitle" idx="1"/>
          </p:nvPr>
        </p:nvSpPr>
        <p:spPr/>
        <p:txBody>
          <a:bodyPr/>
          <a:lstStyle/>
          <a:p>
            <a:endParaRPr lang="en-GB" dirty="0"/>
          </a:p>
        </p:txBody>
      </p:sp>
      <p:sp>
        <p:nvSpPr>
          <p:cNvPr id="4" name="Arrow: Up 3">
            <a:extLst>
              <a:ext uri="{FF2B5EF4-FFF2-40B4-BE49-F238E27FC236}">
                <a16:creationId xmlns:a16="http://schemas.microsoft.com/office/drawing/2014/main" id="{3440175C-8128-46CE-AD99-F60198C636BE}"/>
              </a:ext>
            </a:extLst>
          </p:cNvPr>
          <p:cNvSpPr/>
          <p:nvPr/>
        </p:nvSpPr>
        <p:spPr>
          <a:xfrm rot="4108322">
            <a:off x="3160186" y="3392833"/>
            <a:ext cx="681318" cy="19537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3EF134AE-33C1-4581-B7B6-141D6C9FC690}"/>
              </a:ext>
            </a:extLst>
          </p:cNvPr>
          <p:cNvSpPr txBox="1">
            <a:spLocks/>
          </p:cNvSpPr>
          <p:nvPr/>
        </p:nvSpPr>
        <p:spPr>
          <a:xfrm>
            <a:off x="4534584" y="3428326"/>
            <a:ext cx="2793878" cy="9413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FFC000"/>
                </a:solidFill>
                <a:latin typeface="Value" panose="020B0503030204020203" pitchFamily="34" charset="0"/>
                <a:ea typeface="+mj-ea"/>
                <a:cs typeface="+mj-cs"/>
              </a:defRPr>
            </a:lvl1pPr>
          </a:lstStyle>
          <a:p>
            <a:r>
              <a:rPr lang="en-GB" dirty="0"/>
              <a:t>A1</a:t>
            </a:r>
          </a:p>
        </p:txBody>
      </p:sp>
      <p:sp>
        <p:nvSpPr>
          <p:cNvPr id="6" name="Title 1">
            <a:extLst>
              <a:ext uri="{FF2B5EF4-FFF2-40B4-BE49-F238E27FC236}">
                <a16:creationId xmlns:a16="http://schemas.microsoft.com/office/drawing/2014/main" id="{D003AD20-415A-4726-827B-B789C528E95C}"/>
              </a:ext>
            </a:extLst>
          </p:cNvPr>
          <p:cNvSpPr txBox="1">
            <a:spLocks/>
          </p:cNvSpPr>
          <p:nvPr/>
        </p:nvSpPr>
        <p:spPr>
          <a:xfrm>
            <a:off x="8812864" y="1645210"/>
            <a:ext cx="2793878" cy="9413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FFC000"/>
                </a:solidFill>
                <a:latin typeface="Value" panose="020B0503030204020203" pitchFamily="34" charset="0"/>
                <a:ea typeface="+mj-ea"/>
                <a:cs typeface="+mj-cs"/>
              </a:defRPr>
            </a:lvl1pPr>
          </a:lstStyle>
          <a:p>
            <a:r>
              <a:rPr lang="en-GB" dirty="0"/>
              <a:t>A2</a:t>
            </a:r>
          </a:p>
        </p:txBody>
      </p:sp>
      <p:sp>
        <p:nvSpPr>
          <p:cNvPr id="7" name="Arrow: Up 6">
            <a:extLst>
              <a:ext uri="{FF2B5EF4-FFF2-40B4-BE49-F238E27FC236}">
                <a16:creationId xmlns:a16="http://schemas.microsoft.com/office/drawing/2014/main" id="{A5EBE65E-5AD2-4D94-8067-AC8B6C018846}"/>
              </a:ext>
            </a:extLst>
          </p:cNvPr>
          <p:cNvSpPr/>
          <p:nvPr/>
        </p:nvSpPr>
        <p:spPr>
          <a:xfrm rot="4108322">
            <a:off x="6865152" y="1317584"/>
            <a:ext cx="681318" cy="325181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968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What do you think the biggest </a:t>
            </a:r>
            <a:r>
              <a:rPr lang="en-GB" dirty="0">
                <a:solidFill>
                  <a:schemeClr val="bg1"/>
                </a:solidFill>
              </a:rPr>
              <a:t>challenges</a:t>
            </a:r>
            <a:r>
              <a:rPr lang="en-GB" dirty="0"/>
              <a:t> will be?</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77918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Understanding the transition</a:t>
            </a:r>
          </a:p>
        </p:txBody>
      </p:sp>
      <p:sp>
        <p:nvSpPr>
          <p:cNvPr id="3" name="Subtitle 2"/>
          <p:cNvSpPr>
            <a:spLocks noGrp="1"/>
          </p:cNvSpPr>
          <p:nvPr>
            <p:ph type="subTitle" idx="1"/>
          </p:nvPr>
        </p:nvSpPr>
        <p:spPr/>
        <p:txBody>
          <a:bodyPr/>
          <a:lstStyle/>
          <a:p>
            <a:r>
              <a:rPr lang="en-GB" dirty="0"/>
              <a:t>Difference between A1 &amp; A2</a:t>
            </a:r>
            <a:br>
              <a:rPr lang="en-GB" dirty="0"/>
            </a:br>
            <a:r>
              <a:rPr lang="en-GB" dirty="0"/>
              <a:t>Impact on your child</a:t>
            </a:r>
          </a:p>
        </p:txBody>
      </p:sp>
    </p:spTree>
    <p:extLst>
      <p:ext uri="{BB962C8B-B14F-4D97-AF65-F5344CB8AC3E}">
        <p14:creationId xmlns:p14="http://schemas.microsoft.com/office/powerpoint/2010/main" val="3426725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Building their confidence</a:t>
            </a:r>
          </a:p>
        </p:txBody>
      </p:sp>
      <p:sp>
        <p:nvSpPr>
          <p:cNvPr id="3" name="Subtitle 2"/>
          <p:cNvSpPr>
            <a:spLocks noGrp="1"/>
          </p:cNvSpPr>
          <p:nvPr>
            <p:ph type="subTitle" idx="1"/>
          </p:nvPr>
        </p:nvSpPr>
        <p:spPr/>
        <p:txBody>
          <a:bodyPr/>
          <a:lstStyle/>
          <a:p>
            <a:r>
              <a:rPr lang="en-GB" dirty="0"/>
              <a:t>The importance of confidence</a:t>
            </a:r>
          </a:p>
        </p:txBody>
      </p:sp>
    </p:spTree>
    <p:extLst>
      <p:ext uri="{BB962C8B-B14F-4D97-AF65-F5344CB8AC3E}">
        <p14:creationId xmlns:p14="http://schemas.microsoft.com/office/powerpoint/2010/main" val="539866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10" y="2798763"/>
            <a:ext cx="11248213" cy="2387600"/>
          </a:xfrm>
        </p:spPr>
        <p:txBody>
          <a:bodyPr/>
          <a:lstStyle/>
          <a:p>
            <a:r>
              <a:rPr lang="en-GB" dirty="0"/>
              <a:t>Techniques to help build their confidence and self esteem</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232802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425A8F3-6206-4843-A816-C1966AE4B2D6}" vid="{EDEEB42F-968A-4E30-B18C-0EED6D6831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0b1a41e-7bd4-458f-b8bc-300f01c7dc38">
      <Terms xmlns="http://schemas.microsoft.com/office/infopath/2007/PartnerControls"/>
    </lcf76f155ced4ddcb4097134ff3c332f>
    <TaxCatchAll xmlns="c1fb2dc9-acbe-4a01-99e5-c422030a139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234CD3A9D03BC4A92838A420803D666" ma:contentTypeVersion="10" ma:contentTypeDescription="Create a new document." ma:contentTypeScope="" ma:versionID="2b0b09068e854eb1262b0566fc018865">
  <xsd:schema xmlns:xsd="http://www.w3.org/2001/XMLSchema" xmlns:xs="http://www.w3.org/2001/XMLSchema" xmlns:p="http://schemas.microsoft.com/office/2006/metadata/properties" xmlns:ns2="10b1a41e-7bd4-458f-b8bc-300f01c7dc38" xmlns:ns3="c1fb2dc9-acbe-4a01-99e5-c422030a1398" targetNamespace="http://schemas.microsoft.com/office/2006/metadata/properties" ma:root="true" ma:fieldsID="df81583c3eae381257d34f92a114a063" ns2:_="" ns3:_="">
    <xsd:import namespace="10b1a41e-7bd4-458f-b8bc-300f01c7dc38"/>
    <xsd:import namespace="c1fb2dc9-acbe-4a01-99e5-c422030a139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1a41e-7bd4-458f-b8bc-300f01c7dc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ce02269-c322-4dd2-acf3-db5c7fa1940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b2dc9-acbe-4a01-99e5-c422030a139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29dec3-a8fb-4042-b8c1-893da106a65e}" ma:internalName="TaxCatchAll" ma:showField="CatchAllData" ma:web="c1fb2dc9-acbe-4a01-99e5-c422030a13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E2344D-6097-4AA1-AD5D-3B51FAF98832}">
  <ds:schemaRefs>
    <ds:schemaRef ds:uri="http://schemas.microsoft.com/sharepoint/v3/contenttype/forms"/>
  </ds:schemaRefs>
</ds:datastoreItem>
</file>

<file path=customXml/itemProps2.xml><?xml version="1.0" encoding="utf-8"?>
<ds:datastoreItem xmlns:ds="http://schemas.openxmlformats.org/officeDocument/2006/customXml" ds:itemID="{6C50EAB8-5192-4389-B367-10A97D2CB1E3}">
  <ds:schemaRefs>
    <ds:schemaRef ds:uri="http://schemas.microsoft.com/office/2006/metadata/properties"/>
    <ds:schemaRef ds:uri="http://schemas.microsoft.com/office/infopath/2007/PartnerControls"/>
    <ds:schemaRef ds:uri="10b1a41e-7bd4-458f-b8bc-300f01c7dc38"/>
    <ds:schemaRef ds:uri="c1fb2dc9-acbe-4a01-99e5-c422030a1398"/>
  </ds:schemaRefs>
</ds:datastoreItem>
</file>

<file path=customXml/itemProps3.xml><?xml version="1.0" encoding="utf-8"?>
<ds:datastoreItem xmlns:ds="http://schemas.openxmlformats.org/officeDocument/2006/customXml" ds:itemID="{86B3B84E-BFBB-4595-AC5F-1A4A804801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b1a41e-7bd4-458f-b8bc-300f01c7dc38"/>
    <ds:schemaRef ds:uri="c1fb2dc9-acbe-4a01-99e5-c422030a13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ASFC 2021-22 template - navy blue bg</Template>
  <TotalTime>408</TotalTime>
  <Words>1937</Words>
  <Application>Microsoft Office PowerPoint</Application>
  <PresentationFormat>Widescreen</PresentationFormat>
  <Paragraphs>171</Paragraphs>
  <Slides>21</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-apple-system</vt:lpstr>
      <vt:lpstr>Arial</vt:lpstr>
      <vt:lpstr>Calibri</vt:lpstr>
      <vt:lpstr>Courier New</vt:lpstr>
      <vt:lpstr>Segoe UI</vt:lpstr>
      <vt:lpstr>Symbol</vt:lpstr>
      <vt:lpstr>Times New Roman</vt:lpstr>
      <vt:lpstr>Value</vt:lpstr>
      <vt:lpstr>Office Theme</vt:lpstr>
      <vt:lpstr>Empowering Futures:</vt:lpstr>
      <vt:lpstr>Welcome</vt:lpstr>
      <vt:lpstr>Agenda Understanding the transition  Confidence Reframing failure </vt:lpstr>
      <vt:lpstr>What do you think the biggest differences will be from A1 to A2?</vt:lpstr>
      <vt:lpstr>School</vt:lpstr>
      <vt:lpstr>What do you think the biggest challenges will be?</vt:lpstr>
      <vt:lpstr>Understanding the transition</vt:lpstr>
      <vt:lpstr>Building their confidence</vt:lpstr>
      <vt:lpstr>Techniques to help build their confidence and self esteem</vt:lpstr>
      <vt:lpstr>Encourage self expression Celebrate Achievements Promote a strong mindset Constructive feedback Model confidence Heart and soul  </vt:lpstr>
      <vt:lpstr>Value their Opinions  Provide Opportunities for Decision-Making  Recognise Success</vt:lpstr>
      <vt:lpstr>Encourage them to create a success journal  Emphasise learning over perfection  Positive language</vt:lpstr>
      <vt:lpstr>Feedback  Self-reflection  Role model  Heart &amp; soul  </vt:lpstr>
      <vt:lpstr>Reframing Failure</vt:lpstr>
      <vt:lpstr>Emotional Wellbeing</vt:lpstr>
      <vt:lpstr>Advice from Current A2s</vt:lpstr>
      <vt:lpstr>PowerPoint Presentation</vt:lpstr>
      <vt:lpstr>PowerPoint Presentation</vt:lpstr>
      <vt:lpstr>Conclusion</vt:lpstr>
      <vt:lpstr>If you can help the college in anyway in terms of work placements or employer briefs, please can you stay for 2 mins for a chat.</vt:lpstr>
      <vt:lpstr>Thank you</vt:lpstr>
    </vt:vector>
  </TitlesOfParts>
  <Company>Ashton Sixth Form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Futures:</dc:title>
  <dc:creator>Tony Payne</dc:creator>
  <cp:lastModifiedBy>Tony Payne</cp:lastModifiedBy>
  <cp:revision>20</cp:revision>
  <dcterms:created xsi:type="dcterms:W3CDTF">2024-06-11T08:05:01Z</dcterms:created>
  <dcterms:modified xsi:type="dcterms:W3CDTF">2024-06-25T09:00:14Z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0x0101005234CD3A9D03BC4A92838A420803D666</vt:lpwstr>
  </property>
  <property fmtid="{D5CDD505-2E9C-101B-9397-08002B2CF9AE}" pid="3" name="_ExtendedDescription">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TriggerFlowInfo">
    <vt:lpwstr/>
  </property>
  <property fmtid="{D5CDD505-2E9C-101B-9397-08002B2CF9AE}" pid="8" name="xd_Signature">
    <vt:bool>false</vt:bool>
  </property>
</Properties>
</file>