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BB1DE-EC65-48FB-84E5-3DCBA51B7BE2}" type="datetimeFigureOut">
              <a:rPr lang="en-GB" smtClean="0"/>
              <a:t>24/06/2024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C1825-90EE-4559-9262-56677D58A0D7}" type="slidenum">
              <a:rPr lang="en-GB" smtClean="0"/>
              <a:t>‹#›</a:t>
            </a:fld>
            <a:endParaRPr lang="en-GB"/>
          </a:p>
        </p:txBody>
      </p:sp>
    </p:spTree>
    <p:extLst>
      <p:ext uri="{BB962C8B-B14F-4D97-AF65-F5344CB8AC3E}">
        <p14:creationId xmlns:p14="http://schemas.microsoft.com/office/powerpoint/2010/main" val="287936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450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911" y="2798763"/>
            <a:ext cx="9144000" cy="2387600"/>
          </a:xfrm>
        </p:spPr>
        <p:txBody>
          <a:bodyPr anchor="b"/>
          <a:lstStyle>
            <a:lvl1pPr algn="l">
              <a:defRPr sz="6000" b="1">
                <a:solidFill>
                  <a:srgbClr val="001F49"/>
                </a:solidFill>
                <a:latin typeface="Value" panose="020B0503030204020203"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307911" y="5392738"/>
            <a:ext cx="9144000" cy="941387"/>
          </a:xfrm>
        </p:spPr>
        <p:txBody>
          <a:bodyPr>
            <a:normAutofit/>
          </a:bodyPr>
          <a:lstStyle>
            <a:lvl1pPr marL="0" indent="0" algn="l">
              <a:buNone/>
              <a:defRPr sz="2800" b="0">
                <a:solidFill>
                  <a:srgbClr val="001F49"/>
                </a:solidFill>
                <a:latin typeface="Value" panose="020B050303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7932" y="339303"/>
            <a:ext cx="1424328" cy="142656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448" y="251926"/>
            <a:ext cx="1511338" cy="1607255"/>
          </a:xfrm>
          <a:prstGeom prst="rect">
            <a:avLst/>
          </a:prstGeom>
        </p:spPr>
      </p:pic>
    </p:spTree>
    <p:extLst>
      <p:ext uri="{BB962C8B-B14F-4D97-AF65-F5344CB8AC3E}">
        <p14:creationId xmlns:p14="http://schemas.microsoft.com/office/powerpoint/2010/main" val="6139619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1F49"/>
                </a:solidFill>
                <a:latin typeface="Value" panose="020B0503030204020203"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solidFill>
                  <a:srgbClr val="001F49"/>
                </a:solidFill>
                <a:latin typeface="Value" panose="020B0503030204020203" pitchFamily="34" charset="0"/>
              </a:defRPr>
            </a:lvl1pPr>
            <a:lvl2pPr>
              <a:defRPr>
                <a:solidFill>
                  <a:srgbClr val="001F49"/>
                </a:solidFill>
                <a:latin typeface="Value" panose="020B0503030204020203" pitchFamily="34" charset="0"/>
              </a:defRPr>
            </a:lvl2pPr>
            <a:lvl3pPr>
              <a:defRPr>
                <a:solidFill>
                  <a:srgbClr val="001F49"/>
                </a:solidFill>
                <a:latin typeface="Value" panose="020B0503030204020203" pitchFamily="34" charset="0"/>
              </a:defRPr>
            </a:lvl3pPr>
            <a:lvl4pPr>
              <a:defRPr>
                <a:solidFill>
                  <a:srgbClr val="001F49"/>
                </a:solidFill>
                <a:latin typeface="Value" panose="020B0503030204020203" pitchFamily="34" charset="0"/>
              </a:defRPr>
            </a:lvl4pPr>
            <a:lvl5pPr>
              <a:defRPr>
                <a:solidFill>
                  <a:srgbClr val="001F49"/>
                </a:solidFill>
                <a:latin typeface="Value" panose="020B050303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solidFill>
                  <a:srgbClr val="001F49"/>
                </a:solidFill>
                <a:latin typeface="Value" panose="020B0503030204020203" pitchFamily="34" charset="0"/>
              </a:defRPr>
            </a:lvl1pPr>
          </a:lstStyle>
          <a:p>
            <a:fld id="{DA7C79CA-52ED-4C0A-B920-3CA7C63C58B7}" type="datetimeFigureOut">
              <a:rPr lang="en-GB" smtClean="0"/>
              <a:pPr/>
              <a:t>24/06/2024</a:t>
            </a:fld>
            <a:endParaRPr lang="en-GB"/>
          </a:p>
        </p:txBody>
      </p:sp>
      <p:sp>
        <p:nvSpPr>
          <p:cNvPr id="5" name="Footer Placeholder 4"/>
          <p:cNvSpPr>
            <a:spLocks noGrp="1"/>
          </p:cNvSpPr>
          <p:nvPr>
            <p:ph type="ftr" sz="quarter" idx="11"/>
          </p:nvPr>
        </p:nvSpPr>
        <p:spPr/>
        <p:txBody>
          <a:bodyPr/>
          <a:lstStyle>
            <a:lvl1pPr>
              <a:defRPr>
                <a:solidFill>
                  <a:srgbClr val="001F49"/>
                </a:solidFill>
                <a:latin typeface="Value" panose="020B050303020402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solidFill>
                  <a:srgbClr val="001F49"/>
                </a:solidFill>
                <a:latin typeface="Value" panose="020B0503030204020203" pitchFamily="34" charset="0"/>
              </a:defRPr>
            </a:lvl1pPr>
          </a:lstStyle>
          <a:p>
            <a:fld id="{C0686A47-11F6-4DA7-A562-3F2C850BFA4A}" type="slidenum">
              <a:rPr lang="en-GB" smtClean="0"/>
              <a:pPr/>
              <a:t>‹#›</a:t>
            </a:fld>
            <a:endParaRPr lang="en-GB"/>
          </a:p>
        </p:txBody>
      </p:sp>
    </p:spTree>
    <p:extLst>
      <p:ext uri="{BB962C8B-B14F-4D97-AF65-F5344CB8AC3E}">
        <p14:creationId xmlns:p14="http://schemas.microsoft.com/office/powerpoint/2010/main" val="8381716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1F49"/>
                </a:solidFill>
                <a:latin typeface="Value" panose="020B0503030204020203" pitchFamily="34" charset="0"/>
              </a:defRPr>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rgbClr val="001F49"/>
                </a:solidFill>
                <a:latin typeface="Value" panose="020B0503030204020203" pitchFamily="34" charset="0"/>
              </a:defRPr>
            </a:lvl1pPr>
            <a:lvl2pPr>
              <a:defRPr>
                <a:solidFill>
                  <a:srgbClr val="001F49"/>
                </a:solidFill>
                <a:latin typeface="Value" panose="020B0503030204020203" pitchFamily="34" charset="0"/>
              </a:defRPr>
            </a:lvl2pPr>
            <a:lvl3pPr>
              <a:defRPr>
                <a:solidFill>
                  <a:srgbClr val="001F49"/>
                </a:solidFill>
                <a:latin typeface="Value" panose="020B0503030204020203" pitchFamily="34" charset="0"/>
              </a:defRPr>
            </a:lvl3pPr>
            <a:lvl4pPr>
              <a:defRPr>
                <a:solidFill>
                  <a:srgbClr val="001F49"/>
                </a:solidFill>
                <a:latin typeface="Value" panose="020B0503030204020203" pitchFamily="34" charset="0"/>
              </a:defRPr>
            </a:lvl4pPr>
            <a:lvl5pPr>
              <a:defRPr>
                <a:solidFill>
                  <a:srgbClr val="001F49"/>
                </a:solidFill>
                <a:latin typeface="Value" panose="020B050303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solidFill>
                  <a:srgbClr val="001F49"/>
                </a:solidFill>
                <a:latin typeface="Value" panose="020B0503030204020203" pitchFamily="34" charset="0"/>
              </a:defRPr>
            </a:lvl1pPr>
          </a:lstStyle>
          <a:p>
            <a:fld id="{DA7C79CA-52ED-4C0A-B920-3CA7C63C58B7}" type="datetimeFigureOut">
              <a:rPr lang="en-GB" smtClean="0"/>
              <a:pPr/>
              <a:t>24/06/2024</a:t>
            </a:fld>
            <a:endParaRPr lang="en-GB"/>
          </a:p>
        </p:txBody>
      </p:sp>
      <p:sp>
        <p:nvSpPr>
          <p:cNvPr id="5" name="Footer Placeholder 4"/>
          <p:cNvSpPr>
            <a:spLocks noGrp="1"/>
          </p:cNvSpPr>
          <p:nvPr>
            <p:ph type="ftr" sz="quarter" idx="11"/>
          </p:nvPr>
        </p:nvSpPr>
        <p:spPr/>
        <p:txBody>
          <a:bodyPr/>
          <a:lstStyle>
            <a:lvl1pPr>
              <a:defRPr>
                <a:solidFill>
                  <a:srgbClr val="001F49"/>
                </a:solidFill>
                <a:latin typeface="Value" panose="020B050303020402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solidFill>
                  <a:srgbClr val="001F49"/>
                </a:solidFill>
                <a:latin typeface="Value" panose="020B0503030204020203" pitchFamily="34" charset="0"/>
              </a:defRPr>
            </a:lvl1pPr>
          </a:lstStyle>
          <a:p>
            <a:fld id="{C0686A47-11F6-4DA7-A562-3F2C850BFA4A}" type="slidenum">
              <a:rPr lang="en-GB" smtClean="0"/>
              <a:pPr/>
              <a:t>‹#›</a:t>
            </a:fld>
            <a:endParaRPr lang="en-GB"/>
          </a:p>
        </p:txBody>
      </p:sp>
    </p:spTree>
    <p:extLst>
      <p:ext uri="{BB962C8B-B14F-4D97-AF65-F5344CB8AC3E}">
        <p14:creationId xmlns:p14="http://schemas.microsoft.com/office/powerpoint/2010/main" val="27272771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1F49"/>
                </a:solidFill>
                <a:latin typeface="Value" panose="020B0503030204020203"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1F49"/>
                </a:solidFill>
                <a:latin typeface="Value" panose="020B0503030204020203" pitchFamily="34" charset="0"/>
              </a:defRPr>
            </a:lvl1pPr>
            <a:lvl2pPr>
              <a:defRPr>
                <a:solidFill>
                  <a:srgbClr val="001F49"/>
                </a:solidFill>
                <a:latin typeface="Value" panose="020B0503030204020203" pitchFamily="34" charset="0"/>
              </a:defRPr>
            </a:lvl2pPr>
            <a:lvl3pPr>
              <a:defRPr>
                <a:solidFill>
                  <a:srgbClr val="001F49"/>
                </a:solidFill>
                <a:latin typeface="Value" panose="020B0503030204020203" pitchFamily="34" charset="0"/>
              </a:defRPr>
            </a:lvl3pPr>
            <a:lvl4pPr>
              <a:defRPr>
                <a:solidFill>
                  <a:srgbClr val="001F49"/>
                </a:solidFill>
                <a:latin typeface="Value" panose="020B0503030204020203" pitchFamily="34" charset="0"/>
              </a:defRPr>
            </a:lvl4pPr>
            <a:lvl5pPr>
              <a:defRPr>
                <a:solidFill>
                  <a:srgbClr val="001F49"/>
                </a:solidFill>
                <a:latin typeface="Value" panose="020B050303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solidFill>
                  <a:srgbClr val="001F49"/>
                </a:solidFill>
                <a:latin typeface="Value" panose="020B0503030204020203" pitchFamily="34" charset="0"/>
              </a:defRPr>
            </a:lvl1pPr>
          </a:lstStyle>
          <a:p>
            <a:fld id="{DA7C79CA-52ED-4C0A-B920-3CA7C63C58B7}" type="datetimeFigureOut">
              <a:rPr lang="en-GB" smtClean="0"/>
              <a:pPr/>
              <a:t>24/06/2024</a:t>
            </a:fld>
            <a:endParaRPr lang="en-GB" dirty="0"/>
          </a:p>
        </p:txBody>
      </p:sp>
      <p:sp>
        <p:nvSpPr>
          <p:cNvPr id="5" name="Footer Placeholder 4"/>
          <p:cNvSpPr>
            <a:spLocks noGrp="1"/>
          </p:cNvSpPr>
          <p:nvPr>
            <p:ph type="ftr" sz="quarter" idx="11"/>
          </p:nvPr>
        </p:nvSpPr>
        <p:spPr/>
        <p:txBody>
          <a:bodyPr/>
          <a:lstStyle>
            <a:lvl1pPr>
              <a:defRPr>
                <a:solidFill>
                  <a:srgbClr val="001F49"/>
                </a:solidFill>
                <a:latin typeface="Value" panose="020B050303020402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solidFill>
                  <a:srgbClr val="001F49"/>
                </a:solidFill>
                <a:latin typeface="Value" panose="020B0503030204020203" pitchFamily="34" charset="0"/>
              </a:defRPr>
            </a:lvl1pPr>
          </a:lstStyle>
          <a:p>
            <a:fld id="{C0686A47-11F6-4DA7-A562-3F2C850BFA4A}" type="slidenum">
              <a:rPr lang="en-GB" smtClean="0"/>
              <a:pPr/>
              <a:t>‹#›</a:t>
            </a:fld>
            <a:endParaRPr lang="en-GB"/>
          </a:p>
        </p:txBody>
      </p:sp>
    </p:spTree>
    <p:extLst>
      <p:ext uri="{BB962C8B-B14F-4D97-AF65-F5344CB8AC3E}">
        <p14:creationId xmlns:p14="http://schemas.microsoft.com/office/powerpoint/2010/main" val="478994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001F49"/>
                </a:solidFill>
                <a:latin typeface="Value" panose="020B0503030204020203"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1F49"/>
                </a:solidFill>
                <a:latin typeface="Value" panose="020B050303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rgbClr val="001F49"/>
                </a:solidFill>
                <a:latin typeface="Value" panose="020B0503030204020203" pitchFamily="34" charset="0"/>
              </a:defRPr>
            </a:lvl1pPr>
          </a:lstStyle>
          <a:p>
            <a:fld id="{DA7C79CA-52ED-4C0A-B920-3CA7C63C58B7}" type="datetimeFigureOut">
              <a:rPr lang="en-GB" smtClean="0"/>
              <a:pPr/>
              <a:t>24/06/2024</a:t>
            </a:fld>
            <a:endParaRPr lang="en-GB"/>
          </a:p>
        </p:txBody>
      </p:sp>
      <p:sp>
        <p:nvSpPr>
          <p:cNvPr id="5" name="Footer Placeholder 4"/>
          <p:cNvSpPr>
            <a:spLocks noGrp="1"/>
          </p:cNvSpPr>
          <p:nvPr>
            <p:ph type="ftr" sz="quarter" idx="11"/>
          </p:nvPr>
        </p:nvSpPr>
        <p:spPr/>
        <p:txBody>
          <a:bodyPr/>
          <a:lstStyle>
            <a:lvl1pPr>
              <a:defRPr>
                <a:solidFill>
                  <a:srgbClr val="001F49"/>
                </a:solidFill>
                <a:latin typeface="Value" panose="020B050303020402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solidFill>
                  <a:srgbClr val="001F49"/>
                </a:solidFill>
                <a:latin typeface="Value" panose="020B0503030204020203" pitchFamily="34" charset="0"/>
              </a:defRPr>
            </a:lvl1pPr>
          </a:lstStyle>
          <a:p>
            <a:fld id="{C0686A47-11F6-4DA7-A562-3F2C850BFA4A}" type="slidenum">
              <a:rPr lang="en-GB" smtClean="0"/>
              <a:pPr/>
              <a:t>‹#›</a:t>
            </a:fld>
            <a:endParaRPr lang="en-GB"/>
          </a:p>
        </p:txBody>
      </p:sp>
    </p:spTree>
    <p:extLst>
      <p:ext uri="{BB962C8B-B14F-4D97-AF65-F5344CB8AC3E}">
        <p14:creationId xmlns:p14="http://schemas.microsoft.com/office/powerpoint/2010/main" val="29050239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1F49"/>
                </a:solidFill>
                <a:latin typeface="Value" panose="020B0503030204020203"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01F49"/>
                </a:solidFill>
                <a:latin typeface="Value" panose="020B0503030204020203" pitchFamily="34" charset="0"/>
              </a:defRPr>
            </a:lvl1pPr>
            <a:lvl2pPr>
              <a:defRPr>
                <a:solidFill>
                  <a:srgbClr val="001F49"/>
                </a:solidFill>
                <a:latin typeface="Value" panose="020B0503030204020203" pitchFamily="34" charset="0"/>
              </a:defRPr>
            </a:lvl2pPr>
            <a:lvl3pPr>
              <a:defRPr>
                <a:solidFill>
                  <a:srgbClr val="001F49"/>
                </a:solidFill>
                <a:latin typeface="Value" panose="020B0503030204020203" pitchFamily="34" charset="0"/>
              </a:defRPr>
            </a:lvl3pPr>
            <a:lvl4pPr>
              <a:defRPr>
                <a:solidFill>
                  <a:srgbClr val="001F49"/>
                </a:solidFill>
                <a:latin typeface="Value" panose="020B0503030204020203" pitchFamily="34" charset="0"/>
              </a:defRPr>
            </a:lvl4pPr>
            <a:lvl5pPr>
              <a:defRPr>
                <a:solidFill>
                  <a:srgbClr val="001F49"/>
                </a:solidFill>
                <a:latin typeface="Value" panose="020B050303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defRPr>
                <a:solidFill>
                  <a:srgbClr val="001F49"/>
                </a:solidFill>
                <a:latin typeface="Value" panose="020B0503030204020203" pitchFamily="34" charset="0"/>
              </a:defRPr>
            </a:lvl1pPr>
            <a:lvl2pPr>
              <a:defRPr>
                <a:solidFill>
                  <a:srgbClr val="001F49"/>
                </a:solidFill>
                <a:latin typeface="Value" panose="020B0503030204020203" pitchFamily="34" charset="0"/>
              </a:defRPr>
            </a:lvl2pPr>
            <a:lvl3pPr>
              <a:defRPr>
                <a:solidFill>
                  <a:srgbClr val="001F49"/>
                </a:solidFill>
                <a:latin typeface="Value" panose="020B0503030204020203" pitchFamily="34" charset="0"/>
              </a:defRPr>
            </a:lvl3pPr>
            <a:lvl4pPr>
              <a:defRPr>
                <a:solidFill>
                  <a:srgbClr val="001F49"/>
                </a:solidFill>
                <a:latin typeface="Value" panose="020B0503030204020203" pitchFamily="34" charset="0"/>
              </a:defRPr>
            </a:lvl4pPr>
            <a:lvl5pPr>
              <a:defRPr>
                <a:solidFill>
                  <a:srgbClr val="001F49"/>
                </a:solidFill>
                <a:latin typeface="Value" panose="020B050303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solidFill>
                  <a:srgbClr val="001F49"/>
                </a:solidFill>
                <a:latin typeface="Value" panose="020B0503030204020203" pitchFamily="34" charset="0"/>
              </a:defRPr>
            </a:lvl1pPr>
          </a:lstStyle>
          <a:p>
            <a:fld id="{DA7C79CA-52ED-4C0A-B920-3CA7C63C58B7}" type="datetimeFigureOut">
              <a:rPr lang="en-GB" smtClean="0"/>
              <a:pPr/>
              <a:t>24/06/2024</a:t>
            </a:fld>
            <a:endParaRPr lang="en-GB"/>
          </a:p>
        </p:txBody>
      </p:sp>
      <p:sp>
        <p:nvSpPr>
          <p:cNvPr id="6" name="Footer Placeholder 5"/>
          <p:cNvSpPr>
            <a:spLocks noGrp="1"/>
          </p:cNvSpPr>
          <p:nvPr>
            <p:ph type="ftr" sz="quarter" idx="11"/>
          </p:nvPr>
        </p:nvSpPr>
        <p:spPr/>
        <p:txBody>
          <a:bodyPr/>
          <a:lstStyle>
            <a:lvl1pPr>
              <a:defRPr>
                <a:solidFill>
                  <a:srgbClr val="001F49"/>
                </a:solidFill>
                <a:latin typeface="Value" panose="020B050303020402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solidFill>
                  <a:srgbClr val="001F49"/>
                </a:solidFill>
                <a:latin typeface="Value" panose="020B0503030204020203" pitchFamily="34" charset="0"/>
              </a:defRPr>
            </a:lvl1pPr>
          </a:lstStyle>
          <a:p>
            <a:fld id="{C0686A47-11F6-4DA7-A562-3F2C850BFA4A}" type="slidenum">
              <a:rPr lang="en-GB" smtClean="0"/>
              <a:pPr/>
              <a:t>‹#›</a:t>
            </a:fld>
            <a:endParaRPr lang="en-GB"/>
          </a:p>
        </p:txBody>
      </p:sp>
    </p:spTree>
    <p:extLst>
      <p:ext uri="{BB962C8B-B14F-4D97-AF65-F5344CB8AC3E}">
        <p14:creationId xmlns:p14="http://schemas.microsoft.com/office/powerpoint/2010/main" val="5065510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001F49"/>
                </a:solidFill>
                <a:latin typeface="Value" panose="020B0503030204020203"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1F49"/>
                </a:solidFill>
                <a:latin typeface="Value" panose="020B050303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001F49"/>
                </a:solidFill>
                <a:latin typeface="Value" panose="020B0503030204020203" pitchFamily="34" charset="0"/>
              </a:defRPr>
            </a:lvl1pPr>
            <a:lvl2pPr>
              <a:defRPr>
                <a:solidFill>
                  <a:srgbClr val="001F49"/>
                </a:solidFill>
                <a:latin typeface="Value" panose="020B0503030204020203" pitchFamily="34" charset="0"/>
              </a:defRPr>
            </a:lvl2pPr>
            <a:lvl3pPr>
              <a:defRPr>
                <a:solidFill>
                  <a:srgbClr val="001F49"/>
                </a:solidFill>
                <a:latin typeface="Value" panose="020B0503030204020203" pitchFamily="34" charset="0"/>
              </a:defRPr>
            </a:lvl3pPr>
            <a:lvl4pPr>
              <a:defRPr>
                <a:solidFill>
                  <a:srgbClr val="001F49"/>
                </a:solidFill>
                <a:latin typeface="Value" panose="020B0503030204020203" pitchFamily="34" charset="0"/>
              </a:defRPr>
            </a:lvl4pPr>
            <a:lvl5pPr>
              <a:defRPr>
                <a:solidFill>
                  <a:srgbClr val="001F49"/>
                </a:solidFill>
                <a:latin typeface="Value" panose="020B050303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1F49"/>
                </a:solidFill>
                <a:latin typeface="Value" panose="020B050303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001F49"/>
                </a:solidFill>
                <a:latin typeface="Value" panose="020B0503030204020203" pitchFamily="34" charset="0"/>
              </a:defRPr>
            </a:lvl1pPr>
            <a:lvl2pPr>
              <a:defRPr>
                <a:solidFill>
                  <a:srgbClr val="001F49"/>
                </a:solidFill>
                <a:latin typeface="Value" panose="020B0503030204020203" pitchFamily="34" charset="0"/>
              </a:defRPr>
            </a:lvl2pPr>
            <a:lvl3pPr>
              <a:defRPr>
                <a:solidFill>
                  <a:srgbClr val="001F49"/>
                </a:solidFill>
                <a:latin typeface="Value" panose="020B0503030204020203" pitchFamily="34" charset="0"/>
              </a:defRPr>
            </a:lvl3pPr>
            <a:lvl4pPr>
              <a:defRPr>
                <a:solidFill>
                  <a:srgbClr val="001F49"/>
                </a:solidFill>
                <a:latin typeface="Value" panose="020B0503030204020203" pitchFamily="34" charset="0"/>
              </a:defRPr>
            </a:lvl4pPr>
            <a:lvl5pPr>
              <a:defRPr>
                <a:solidFill>
                  <a:srgbClr val="001F49"/>
                </a:solidFill>
                <a:latin typeface="Value" panose="020B050303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solidFill>
                  <a:srgbClr val="001F49"/>
                </a:solidFill>
                <a:latin typeface="Value" panose="020B0503030204020203" pitchFamily="34" charset="0"/>
              </a:defRPr>
            </a:lvl1pPr>
          </a:lstStyle>
          <a:p>
            <a:fld id="{DA7C79CA-52ED-4C0A-B920-3CA7C63C58B7}" type="datetimeFigureOut">
              <a:rPr lang="en-GB" smtClean="0"/>
              <a:pPr/>
              <a:t>24/06/2024</a:t>
            </a:fld>
            <a:endParaRPr lang="en-GB"/>
          </a:p>
        </p:txBody>
      </p:sp>
      <p:sp>
        <p:nvSpPr>
          <p:cNvPr id="8" name="Footer Placeholder 7"/>
          <p:cNvSpPr>
            <a:spLocks noGrp="1"/>
          </p:cNvSpPr>
          <p:nvPr>
            <p:ph type="ftr" sz="quarter" idx="11"/>
          </p:nvPr>
        </p:nvSpPr>
        <p:spPr/>
        <p:txBody>
          <a:bodyPr/>
          <a:lstStyle>
            <a:lvl1pPr>
              <a:defRPr>
                <a:solidFill>
                  <a:srgbClr val="001F49"/>
                </a:solidFill>
                <a:latin typeface="Value" panose="020B050303020402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solidFill>
                  <a:srgbClr val="001F49"/>
                </a:solidFill>
                <a:latin typeface="Value" panose="020B0503030204020203" pitchFamily="34" charset="0"/>
              </a:defRPr>
            </a:lvl1pPr>
          </a:lstStyle>
          <a:p>
            <a:fld id="{C0686A47-11F6-4DA7-A562-3F2C850BFA4A}" type="slidenum">
              <a:rPr lang="en-GB" smtClean="0"/>
              <a:pPr/>
              <a:t>‹#›</a:t>
            </a:fld>
            <a:endParaRPr lang="en-GB"/>
          </a:p>
        </p:txBody>
      </p:sp>
    </p:spTree>
    <p:extLst>
      <p:ext uri="{BB962C8B-B14F-4D97-AF65-F5344CB8AC3E}">
        <p14:creationId xmlns:p14="http://schemas.microsoft.com/office/powerpoint/2010/main" val="31269684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1F49"/>
                </a:solidFill>
                <a:latin typeface="Value" panose="020B0503030204020203" pitchFamily="34" charset="0"/>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lvl1pPr>
              <a:defRPr>
                <a:solidFill>
                  <a:srgbClr val="001F49"/>
                </a:solidFill>
                <a:latin typeface="Value" panose="020B0503030204020203" pitchFamily="34" charset="0"/>
              </a:defRPr>
            </a:lvl1pPr>
          </a:lstStyle>
          <a:p>
            <a:fld id="{DA7C79CA-52ED-4C0A-B920-3CA7C63C58B7}" type="datetimeFigureOut">
              <a:rPr lang="en-GB" smtClean="0"/>
              <a:pPr/>
              <a:t>24/06/2024</a:t>
            </a:fld>
            <a:endParaRPr lang="en-GB"/>
          </a:p>
        </p:txBody>
      </p:sp>
      <p:sp>
        <p:nvSpPr>
          <p:cNvPr id="4" name="Footer Placeholder 3"/>
          <p:cNvSpPr>
            <a:spLocks noGrp="1"/>
          </p:cNvSpPr>
          <p:nvPr>
            <p:ph type="ftr" sz="quarter" idx="11"/>
          </p:nvPr>
        </p:nvSpPr>
        <p:spPr/>
        <p:txBody>
          <a:bodyPr/>
          <a:lstStyle>
            <a:lvl1pPr>
              <a:defRPr>
                <a:solidFill>
                  <a:srgbClr val="001F49"/>
                </a:solidFill>
                <a:latin typeface="Value" panose="020B050303020402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solidFill>
                  <a:srgbClr val="001F49"/>
                </a:solidFill>
                <a:latin typeface="Value" panose="020B0503030204020203" pitchFamily="34" charset="0"/>
              </a:defRPr>
            </a:lvl1pPr>
          </a:lstStyle>
          <a:p>
            <a:fld id="{C0686A47-11F6-4DA7-A562-3F2C850BFA4A}" type="slidenum">
              <a:rPr lang="en-GB" smtClean="0"/>
              <a:pPr/>
              <a:t>‹#›</a:t>
            </a:fld>
            <a:endParaRPr lang="en-GB"/>
          </a:p>
        </p:txBody>
      </p:sp>
    </p:spTree>
    <p:extLst>
      <p:ext uri="{BB962C8B-B14F-4D97-AF65-F5344CB8AC3E}">
        <p14:creationId xmlns:p14="http://schemas.microsoft.com/office/powerpoint/2010/main" val="19383939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C79CA-52ED-4C0A-B920-3CA7C63C58B7}" type="datetimeFigureOut">
              <a:rPr lang="en-GB" smtClean="0"/>
              <a:t>24/06/2024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686A47-11F6-4DA7-A562-3F2C850BFA4A}" type="slidenum">
              <a:rPr lang="en-GB" smtClean="0"/>
              <a:t>‹#›</a:t>
            </a:fld>
            <a:endParaRPr lang="en-GB"/>
          </a:p>
        </p:txBody>
      </p:sp>
    </p:spTree>
    <p:extLst>
      <p:ext uri="{BB962C8B-B14F-4D97-AF65-F5344CB8AC3E}">
        <p14:creationId xmlns:p14="http://schemas.microsoft.com/office/powerpoint/2010/main" val="5913762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001F49"/>
                </a:solidFill>
                <a:latin typeface="Value" panose="020B0503030204020203"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solidFill>
                  <a:srgbClr val="001F49"/>
                </a:solidFill>
                <a:latin typeface="Value" panose="020B0503030204020203" pitchFamily="34" charset="0"/>
              </a:defRPr>
            </a:lvl1pPr>
            <a:lvl2pPr>
              <a:defRPr sz="2800">
                <a:solidFill>
                  <a:srgbClr val="001F49"/>
                </a:solidFill>
                <a:latin typeface="Value" panose="020B0503030204020203" pitchFamily="34" charset="0"/>
              </a:defRPr>
            </a:lvl2pPr>
            <a:lvl3pPr>
              <a:defRPr sz="2400">
                <a:solidFill>
                  <a:srgbClr val="001F49"/>
                </a:solidFill>
                <a:latin typeface="Value" panose="020B0503030204020203" pitchFamily="34" charset="0"/>
              </a:defRPr>
            </a:lvl3pPr>
            <a:lvl4pPr>
              <a:defRPr sz="2000">
                <a:solidFill>
                  <a:srgbClr val="001F49"/>
                </a:solidFill>
                <a:latin typeface="Value" panose="020B0503030204020203" pitchFamily="34" charset="0"/>
              </a:defRPr>
            </a:lvl4pPr>
            <a:lvl5pPr>
              <a:defRPr sz="2000">
                <a:solidFill>
                  <a:srgbClr val="001F49"/>
                </a:solidFill>
                <a:latin typeface="Value" panose="020B0503030204020203"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1F49"/>
                </a:solidFill>
                <a:latin typeface="Value" panose="020B050303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001F49"/>
                </a:solidFill>
                <a:latin typeface="Value" panose="020B0503030204020203" pitchFamily="34" charset="0"/>
              </a:defRPr>
            </a:lvl1pPr>
          </a:lstStyle>
          <a:p>
            <a:fld id="{DA7C79CA-52ED-4C0A-B920-3CA7C63C58B7}" type="datetimeFigureOut">
              <a:rPr lang="en-GB" smtClean="0"/>
              <a:pPr/>
              <a:t>24/06/2024</a:t>
            </a:fld>
            <a:endParaRPr lang="en-GB"/>
          </a:p>
        </p:txBody>
      </p:sp>
      <p:sp>
        <p:nvSpPr>
          <p:cNvPr id="6" name="Footer Placeholder 5"/>
          <p:cNvSpPr>
            <a:spLocks noGrp="1"/>
          </p:cNvSpPr>
          <p:nvPr>
            <p:ph type="ftr" sz="quarter" idx="11"/>
          </p:nvPr>
        </p:nvSpPr>
        <p:spPr/>
        <p:txBody>
          <a:bodyPr/>
          <a:lstStyle>
            <a:lvl1pPr>
              <a:defRPr>
                <a:solidFill>
                  <a:srgbClr val="001F49"/>
                </a:solidFill>
                <a:latin typeface="Value" panose="020B050303020402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solidFill>
                  <a:srgbClr val="001F49"/>
                </a:solidFill>
                <a:latin typeface="Value" panose="020B0503030204020203" pitchFamily="34" charset="0"/>
              </a:defRPr>
            </a:lvl1pPr>
          </a:lstStyle>
          <a:p>
            <a:fld id="{C0686A47-11F6-4DA7-A562-3F2C850BFA4A}" type="slidenum">
              <a:rPr lang="en-GB" smtClean="0"/>
              <a:pPr/>
              <a:t>‹#›</a:t>
            </a:fld>
            <a:endParaRPr lang="en-GB"/>
          </a:p>
        </p:txBody>
      </p:sp>
    </p:spTree>
    <p:extLst>
      <p:ext uri="{BB962C8B-B14F-4D97-AF65-F5344CB8AC3E}">
        <p14:creationId xmlns:p14="http://schemas.microsoft.com/office/powerpoint/2010/main" val="22852444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001F49"/>
                </a:solidFill>
                <a:latin typeface="Value" panose="020B0503030204020203"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001F49"/>
                </a:solidFill>
                <a:latin typeface="Value" panose="020B050303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1F49"/>
                </a:solidFill>
                <a:latin typeface="Value" panose="020B050303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001F49"/>
                </a:solidFill>
                <a:latin typeface="Value" panose="020B0503030204020203" pitchFamily="34" charset="0"/>
              </a:defRPr>
            </a:lvl1pPr>
          </a:lstStyle>
          <a:p>
            <a:fld id="{DA7C79CA-52ED-4C0A-B920-3CA7C63C58B7}" type="datetimeFigureOut">
              <a:rPr lang="en-GB" smtClean="0"/>
              <a:pPr/>
              <a:t>24/06/2024</a:t>
            </a:fld>
            <a:endParaRPr lang="en-GB"/>
          </a:p>
        </p:txBody>
      </p:sp>
      <p:sp>
        <p:nvSpPr>
          <p:cNvPr id="6" name="Footer Placeholder 5"/>
          <p:cNvSpPr>
            <a:spLocks noGrp="1"/>
          </p:cNvSpPr>
          <p:nvPr>
            <p:ph type="ftr" sz="quarter" idx="11"/>
          </p:nvPr>
        </p:nvSpPr>
        <p:spPr/>
        <p:txBody>
          <a:bodyPr/>
          <a:lstStyle>
            <a:lvl1pPr>
              <a:defRPr>
                <a:solidFill>
                  <a:srgbClr val="001F49"/>
                </a:solidFill>
                <a:latin typeface="Value" panose="020B050303020402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solidFill>
                  <a:srgbClr val="001F49"/>
                </a:solidFill>
                <a:latin typeface="Value" panose="020B0503030204020203" pitchFamily="34" charset="0"/>
              </a:defRPr>
            </a:lvl1pPr>
          </a:lstStyle>
          <a:p>
            <a:fld id="{C0686A47-11F6-4DA7-A562-3F2C850BFA4A}" type="slidenum">
              <a:rPr lang="en-GB" smtClean="0"/>
              <a:pPr/>
              <a:t>‹#›</a:t>
            </a:fld>
            <a:endParaRPr lang="en-GB"/>
          </a:p>
        </p:txBody>
      </p:sp>
    </p:spTree>
    <p:extLst>
      <p:ext uri="{BB962C8B-B14F-4D97-AF65-F5344CB8AC3E}">
        <p14:creationId xmlns:p14="http://schemas.microsoft.com/office/powerpoint/2010/main" val="33934343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1F49"/>
                </a:solidFill>
                <a:latin typeface="Value" panose="020B0503030204020203" pitchFamily="34" charset="0"/>
              </a:defRPr>
            </a:lvl1pPr>
          </a:lstStyle>
          <a:p>
            <a:fld id="{DA7C79CA-52ED-4C0A-B920-3CA7C63C58B7}" type="datetimeFigureOut">
              <a:rPr lang="en-GB" smtClean="0"/>
              <a:pPr/>
              <a:t>24/06/2024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1F49"/>
                </a:solidFill>
                <a:latin typeface="Value" panose="020B0503030204020203" pitchFamily="34" charset="0"/>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1F49"/>
                </a:solidFill>
                <a:latin typeface="Value" panose="020B0503030204020203" pitchFamily="34" charset="0"/>
              </a:defRPr>
            </a:lvl1pPr>
          </a:lstStyle>
          <a:p>
            <a:fld id="{C0686A47-11F6-4DA7-A562-3F2C850BFA4A}" type="slidenum">
              <a:rPr lang="en-GB" smtClean="0"/>
              <a:pPr/>
              <a:t>‹#›</a:t>
            </a:fld>
            <a:endParaRPr lang="en-GB"/>
          </a:p>
        </p:txBody>
      </p:sp>
    </p:spTree>
    <p:extLst>
      <p:ext uri="{BB962C8B-B14F-4D97-AF65-F5344CB8AC3E}">
        <p14:creationId xmlns:p14="http://schemas.microsoft.com/office/powerpoint/2010/main" val="248466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001F49"/>
          </a:solidFill>
          <a:latin typeface="Value" panose="020B050303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1F49"/>
          </a:solidFill>
          <a:latin typeface="Value" panose="020B050303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1F49"/>
          </a:solidFill>
          <a:latin typeface="Value" panose="020B050303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1F49"/>
          </a:solidFill>
          <a:latin typeface="Value" panose="020B050303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1F49"/>
          </a:solidFill>
          <a:latin typeface="Value" panose="020B050303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1F49"/>
          </a:solidFill>
          <a:latin typeface="Value" panose="020B050303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LlCwHnp3kL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esat-tmua.ac.uk/" TargetMode="External"/><Relationship Id="rId2" Type="http://schemas.openxmlformats.org/officeDocument/2006/relationships/hyperlink" Target="https://home.pearsonvue.com/About/News/2024/The-University-of-Oxford-appoints-Pearson-VUE.aspx"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bsmsoutreach.thinkific.com/collections" TargetMode="External"/><Relationship Id="rId2" Type="http://schemas.openxmlformats.org/officeDocument/2006/relationships/hyperlink" Target="https://www.rcgp.org.uk/training-exams/discover-general-practice/observe-gp.aspx" TargetMode="External"/><Relationship Id="rId1" Type="http://schemas.openxmlformats.org/officeDocument/2006/relationships/slideLayout" Target="../slideLayouts/slideLayout2.xml"/><Relationship Id="rId5" Type="http://schemas.openxmlformats.org/officeDocument/2006/relationships/hyperlink" Target="https://www.manchesteroutreachmedics.com/" TargetMode="External"/><Relationship Id="rId4" Type="http://schemas.openxmlformats.org/officeDocument/2006/relationships/hyperlink" Target="https://medicmentor.co.u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thecompleteuniversityguide.co.uk/league-tables/rankings/dentistry" TargetMode="External"/><Relationship Id="rId2" Type="http://schemas.openxmlformats.org/officeDocument/2006/relationships/hyperlink" Target="https://www.thecompleteuniversityguide.co.uk/league-tables/rankings/medicine?tabletype=full-table" TargetMode="External"/><Relationship Id="rId1" Type="http://schemas.openxmlformats.org/officeDocument/2006/relationships/slideLayout" Target="../slideLayouts/slideLayout2.xml"/><Relationship Id="rId4" Type="http://schemas.openxmlformats.org/officeDocument/2006/relationships/hyperlink" Target="https://www.thecompleteuniversityguide.co.uk/league-tables/rankings/veterinary-medicin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themedicportal.com/application-guide/ucat/ucat-universities/?v=79cba118546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dentalschoolscouncil.ac.uk/studying-dentistry/making-an-application/" TargetMode="External"/><Relationship Id="rId3" Type="http://schemas.openxmlformats.org/officeDocument/2006/relationships/hyperlink" Target="https://www.medschools.ac.uk/media/2636/guidance-on-gaining-relevant-experience-for-studying-medicine-in-the-time-of-covid-19.pdf" TargetMode="External"/><Relationship Id="rId7" Type="http://schemas.openxmlformats.org/officeDocument/2006/relationships/hyperlink" Target="https://www.medschools.ac.uk/media/2951/entry-requirements-document-2023-entry.pdf" TargetMode="External"/><Relationship Id="rId2" Type="http://schemas.openxmlformats.org/officeDocument/2006/relationships/hyperlink" Target="https://www.medschools.ac.uk/media/2032/msc-entry-requirements-for-uk-medical-schools.pdf" TargetMode="External"/><Relationship Id="rId1" Type="http://schemas.openxmlformats.org/officeDocument/2006/relationships/slideLayout" Target="../slideLayouts/slideLayout2.xml"/><Relationship Id="rId6" Type="http://schemas.openxmlformats.org/officeDocument/2006/relationships/hyperlink" Target="https://www.ucat.ac.uk/ucat/registration-booking/" TargetMode="External"/><Relationship Id="rId5" Type="http://schemas.openxmlformats.org/officeDocument/2006/relationships/hyperlink" Target="https://www.scrubbed-up.com/post/bmat-top-tips" TargetMode="External"/><Relationship Id="rId10" Type="http://schemas.openxmlformats.org/officeDocument/2006/relationships/hyperlink" Target="https://www.bva.co.uk/your-career/becoming-a-vet/" TargetMode="External"/><Relationship Id="rId4" Type="http://schemas.openxmlformats.org/officeDocument/2006/relationships/hyperlink" Target="https://www.scrubbed-up.com/ultimate-guide-to-uk-medical-school" TargetMode="External"/><Relationship Id="rId9" Type="http://schemas.openxmlformats.org/officeDocument/2006/relationships/hyperlink" Target="https://www.vetschoolscouncil.ac.uk/study-and-training/application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Oxbridge/MDV Application Process</a:t>
            </a:r>
            <a:endParaRPr lang="en-GB" dirty="0"/>
          </a:p>
        </p:txBody>
      </p:sp>
      <p:sp>
        <p:nvSpPr>
          <p:cNvPr id="3" name="Subtitle 2"/>
          <p:cNvSpPr>
            <a:spLocks noGrp="1"/>
          </p:cNvSpPr>
          <p:nvPr>
            <p:ph type="subTitle" idx="1"/>
          </p:nvPr>
        </p:nvSpPr>
        <p:spPr/>
        <p:txBody>
          <a:bodyPr>
            <a:normAutofit lnSpcReduction="10000"/>
          </a:bodyPr>
          <a:lstStyle/>
          <a:p>
            <a:r>
              <a:rPr lang="en-GB" dirty="0" err="1" smtClean="0"/>
              <a:t>Dr.</a:t>
            </a:r>
            <a:r>
              <a:rPr lang="en-GB" dirty="0" smtClean="0"/>
              <a:t> Damian Windle</a:t>
            </a:r>
          </a:p>
          <a:p>
            <a:r>
              <a:rPr lang="en-GB" dirty="0" smtClean="0"/>
              <a:t>Head of The XL Academy</a:t>
            </a:r>
            <a:endParaRPr lang="en-GB" dirty="0"/>
          </a:p>
        </p:txBody>
      </p:sp>
    </p:spTree>
    <p:extLst>
      <p:ext uri="{BB962C8B-B14F-4D97-AF65-F5344CB8AC3E}">
        <p14:creationId xmlns:p14="http://schemas.microsoft.com/office/powerpoint/2010/main" val="2932848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0" y="215985"/>
            <a:ext cx="3372393" cy="1325563"/>
          </a:xfrm>
        </p:spPr>
        <p:txBody>
          <a:bodyPr/>
          <a:lstStyle/>
          <a:p>
            <a:r>
              <a:rPr lang="en-GB" dirty="0" smtClean="0"/>
              <a:t>Oxford by subject</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6385" t="17485" r="14162" b="12868"/>
          <a:stretch/>
        </p:blipFill>
        <p:spPr>
          <a:xfrm>
            <a:off x="149212" y="215985"/>
            <a:ext cx="8272921" cy="6550575"/>
          </a:xfrm>
        </p:spPr>
      </p:pic>
    </p:spTree>
    <p:extLst>
      <p:ext uri="{BB962C8B-B14F-4D97-AF65-F5344CB8AC3E}">
        <p14:creationId xmlns:p14="http://schemas.microsoft.com/office/powerpoint/2010/main" val="179219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5887" y="365125"/>
            <a:ext cx="5047622" cy="1325563"/>
          </a:xfrm>
        </p:spPr>
        <p:txBody>
          <a:bodyPr/>
          <a:lstStyle/>
          <a:p>
            <a:r>
              <a:rPr lang="en-GB" dirty="0" smtClean="0"/>
              <a:t>Cambridge by subject</a:t>
            </a:r>
            <a:endParaRPr lang="en-GB" dirty="0"/>
          </a:p>
        </p:txBody>
      </p:sp>
      <p:sp>
        <p:nvSpPr>
          <p:cNvPr id="5" name="Content Placeholder 4"/>
          <p:cNvSpPr>
            <a:spLocks noGrp="1"/>
          </p:cNvSpPr>
          <p:nvPr>
            <p:ph idx="1"/>
          </p:nvPr>
        </p:nvSpPr>
        <p:spPr/>
        <p:txBody>
          <a:bodyPr/>
          <a:lstStyle/>
          <a:p>
            <a:endParaRPr lang="en-GB" dirty="0"/>
          </a:p>
        </p:txBody>
      </p:sp>
      <p:pic>
        <p:nvPicPr>
          <p:cNvPr id="6" name="Picture 5"/>
          <p:cNvPicPr>
            <a:picLocks noChangeAspect="1"/>
          </p:cNvPicPr>
          <p:nvPr/>
        </p:nvPicPr>
        <p:blipFill>
          <a:blip r:embed="rId2"/>
          <a:stretch>
            <a:fillRect/>
          </a:stretch>
        </p:blipFill>
        <p:spPr>
          <a:xfrm>
            <a:off x="187432" y="160869"/>
            <a:ext cx="6508455" cy="6566501"/>
          </a:xfrm>
          <a:prstGeom prst="rect">
            <a:avLst/>
          </a:prstGeom>
        </p:spPr>
      </p:pic>
    </p:spTree>
    <p:extLst>
      <p:ext uri="{BB962C8B-B14F-4D97-AF65-F5344CB8AC3E}">
        <p14:creationId xmlns:p14="http://schemas.microsoft.com/office/powerpoint/2010/main" val="121531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838200" y="1690688"/>
            <a:ext cx="7543800" cy="4114800"/>
          </a:xfrm>
        </p:spPr>
        <p:txBody>
          <a:bodyPr/>
          <a:lstStyle/>
          <a:p>
            <a:pPr eaLnBrk="1" hangingPunct="1">
              <a:spcBef>
                <a:spcPct val="25000"/>
              </a:spcBef>
            </a:pPr>
            <a:r>
              <a:rPr lang="en-GB" altLang="en-US" sz="2400" dirty="0"/>
              <a:t>Tutorials / Supervisions – on a small group basis</a:t>
            </a:r>
          </a:p>
          <a:p>
            <a:pPr eaLnBrk="1" hangingPunct="1">
              <a:spcBef>
                <a:spcPct val="25000"/>
              </a:spcBef>
            </a:pPr>
            <a:r>
              <a:rPr lang="en-GB" altLang="en-US" sz="2400" dirty="0"/>
              <a:t>Lectures</a:t>
            </a:r>
          </a:p>
          <a:p>
            <a:pPr eaLnBrk="1" hangingPunct="1">
              <a:spcBef>
                <a:spcPct val="25000"/>
              </a:spcBef>
            </a:pPr>
            <a:r>
              <a:rPr lang="en-GB" altLang="en-US" sz="2400" dirty="0"/>
              <a:t>Classes</a:t>
            </a:r>
          </a:p>
          <a:p>
            <a:pPr eaLnBrk="1" hangingPunct="1">
              <a:spcBef>
                <a:spcPct val="25000"/>
              </a:spcBef>
            </a:pPr>
            <a:r>
              <a:rPr lang="en-GB" altLang="en-US" sz="2400" dirty="0"/>
              <a:t>Laboratory work and fieldwork</a:t>
            </a:r>
          </a:p>
          <a:p>
            <a:pPr eaLnBrk="1" hangingPunct="1">
              <a:spcBef>
                <a:spcPct val="25000"/>
              </a:spcBef>
              <a:buFontTx/>
              <a:buNone/>
            </a:pPr>
            <a:r>
              <a:rPr lang="en-GB" altLang="en-US" sz="2400" dirty="0"/>
              <a:t> </a:t>
            </a:r>
          </a:p>
          <a:p>
            <a:pPr eaLnBrk="1" hangingPunct="1">
              <a:spcBef>
                <a:spcPct val="25000"/>
              </a:spcBef>
            </a:pPr>
            <a:r>
              <a:rPr lang="en-GB" altLang="en-US" sz="2400" dirty="0"/>
              <a:t>Experienced Tutors</a:t>
            </a:r>
          </a:p>
          <a:p>
            <a:pPr eaLnBrk="1" hangingPunct="1">
              <a:spcBef>
                <a:spcPct val="25000"/>
              </a:spcBef>
            </a:pPr>
            <a:r>
              <a:rPr lang="en-GB" altLang="en-US" sz="2400" dirty="0">
                <a:ea typeface="Arial Unicode MS" pitchFamily="34" charset="-128"/>
              </a:rPr>
              <a:t>Independent learning</a:t>
            </a:r>
          </a:p>
          <a:p>
            <a:pPr eaLnBrk="1" hangingPunct="1">
              <a:spcBef>
                <a:spcPct val="25000"/>
              </a:spcBef>
            </a:pPr>
            <a:r>
              <a:rPr lang="en-GB" altLang="en-US" sz="2400" dirty="0"/>
              <a:t>Provision of world-class resources</a:t>
            </a:r>
          </a:p>
          <a:p>
            <a:pPr eaLnBrk="1" hangingPunct="1">
              <a:buFont typeface="Wingdings" panose="05000000000000000000" pitchFamily="2" charset="2"/>
              <a:buChar char="§"/>
            </a:pPr>
            <a:endParaRPr lang="en-GB" altLang="zh-CN" sz="2400" dirty="0">
              <a:ea typeface="SimSun" panose="02010600030101010101" pitchFamily="2" charset="-122"/>
            </a:endParaRPr>
          </a:p>
        </p:txBody>
      </p:sp>
      <p:sp>
        <p:nvSpPr>
          <p:cNvPr id="3" name="Title 2">
            <a:extLst>
              <a:ext uri="{FF2B5EF4-FFF2-40B4-BE49-F238E27FC236}">
                <a16:creationId xmlns:a16="http://schemas.microsoft.com/office/drawing/2014/main" id="{665F6B88-0483-474D-B8C1-3CA09742F0BC}"/>
              </a:ext>
            </a:extLst>
          </p:cNvPr>
          <p:cNvSpPr>
            <a:spLocks noGrp="1"/>
          </p:cNvSpPr>
          <p:nvPr>
            <p:ph type="title"/>
          </p:nvPr>
        </p:nvSpPr>
        <p:spPr/>
        <p:txBody>
          <a:bodyPr/>
          <a:lstStyle/>
          <a:p>
            <a:r>
              <a:rPr lang="en-US" dirty="0"/>
              <a:t>Academic Life</a:t>
            </a:r>
          </a:p>
        </p:txBody>
      </p:sp>
    </p:spTree>
    <p:extLst>
      <p:ext uri="{BB962C8B-B14F-4D97-AF65-F5344CB8AC3E}">
        <p14:creationId xmlns:p14="http://schemas.microsoft.com/office/powerpoint/2010/main" val="3667222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838200" y="1690688"/>
            <a:ext cx="7924800" cy="4114800"/>
          </a:xfrm>
        </p:spPr>
        <p:txBody>
          <a:bodyPr>
            <a:normAutofit lnSpcReduction="10000"/>
          </a:bodyPr>
          <a:lstStyle/>
          <a:p>
            <a:pPr eaLnBrk="1" hangingPunct="1">
              <a:lnSpc>
                <a:spcPct val="90000"/>
              </a:lnSpc>
              <a:spcBef>
                <a:spcPct val="40000"/>
              </a:spcBef>
            </a:pPr>
            <a:r>
              <a:rPr lang="en-GB" altLang="en-US" sz="2000" dirty="0"/>
              <a:t>29 at Oxford - 25 at Cambridge</a:t>
            </a:r>
          </a:p>
          <a:p>
            <a:pPr eaLnBrk="1" hangingPunct="1">
              <a:lnSpc>
                <a:spcPct val="90000"/>
              </a:lnSpc>
              <a:spcBef>
                <a:spcPct val="40000"/>
              </a:spcBef>
            </a:pPr>
            <a:r>
              <a:rPr lang="en-GB" altLang="en-US" sz="2000" dirty="0"/>
              <a:t>College is primarily where students live</a:t>
            </a:r>
          </a:p>
          <a:p>
            <a:pPr eaLnBrk="1" hangingPunct="1">
              <a:lnSpc>
                <a:spcPct val="90000"/>
              </a:lnSpc>
              <a:spcBef>
                <a:spcPct val="40000"/>
              </a:spcBef>
              <a:buFontTx/>
              <a:buNone/>
            </a:pPr>
            <a:endParaRPr lang="en-GB" altLang="en-US" sz="2000" dirty="0"/>
          </a:p>
          <a:p>
            <a:pPr eaLnBrk="1" hangingPunct="1">
              <a:lnSpc>
                <a:spcPct val="90000"/>
              </a:lnSpc>
              <a:spcBef>
                <a:spcPct val="40000"/>
              </a:spcBef>
              <a:buFontTx/>
              <a:buNone/>
            </a:pPr>
            <a:r>
              <a:rPr lang="en-GB" altLang="en-US" sz="2000" dirty="0"/>
              <a:t>	Student rooms		Tutors’ studies</a:t>
            </a:r>
          </a:p>
          <a:p>
            <a:pPr eaLnBrk="1" hangingPunct="1">
              <a:lnSpc>
                <a:spcPct val="90000"/>
              </a:lnSpc>
              <a:spcBef>
                <a:spcPct val="40000"/>
              </a:spcBef>
              <a:buFontTx/>
              <a:buNone/>
            </a:pPr>
            <a:r>
              <a:rPr lang="en-GB" altLang="en-US" sz="2000" dirty="0"/>
              <a:t>	Library		Computer Facilities</a:t>
            </a:r>
          </a:p>
          <a:p>
            <a:pPr eaLnBrk="1" hangingPunct="1">
              <a:lnSpc>
                <a:spcPct val="90000"/>
              </a:lnSpc>
              <a:spcBef>
                <a:spcPct val="40000"/>
              </a:spcBef>
              <a:buFontTx/>
              <a:buNone/>
            </a:pPr>
            <a:r>
              <a:rPr lang="en-GB" altLang="en-US" sz="2000" dirty="0"/>
              <a:t>	Dining Hall 		Common room</a:t>
            </a:r>
          </a:p>
          <a:p>
            <a:pPr eaLnBrk="1" hangingPunct="1">
              <a:lnSpc>
                <a:spcPct val="90000"/>
              </a:lnSpc>
              <a:spcBef>
                <a:spcPct val="40000"/>
              </a:spcBef>
              <a:buFontTx/>
              <a:buNone/>
            </a:pPr>
            <a:r>
              <a:rPr lang="en-GB" altLang="en-US" sz="2000" dirty="0"/>
              <a:t>	Sports facilities	Music facilities</a:t>
            </a:r>
          </a:p>
          <a:p>
            <a:pPr eaLnBrk="1" hangingPunct="1">
              <a:lnSpc>
                <a:spcPct val="90000"/>
              </a:lnSpc>
              <a:spcBef>
                <a:spcPct val="40000"/>
              </a:spcBef>
              <a:buFontTx/>
              <a:buNone/>
            </a:pPr>
            <a:r>
              <a:rPr lang="en-GB" altLang="en-US" sz="2000" dirty="0"/>
              <a:t>	College Students’ Union</a:t>
            </a:r>
          </a:p>
          <a:p>
            <a:pPr eaLnBrk="1" hangingPunct="1">
              <a:lnSpc>
                <a:spcPct val="90000"/>
              </a:lnSpc>
              <a:spcBef>
                <a:spcPct val="40000"/>
              </a:spcBef>
              <a:buFontTx/>
              <a:buNone/>
            </a:pPr>
            <a:endParaRPr lang="en-GB" altLang="en-US" sz="2000" dirty="0"/>
          </a:p>
          <a:p>
            <a:pPr eaLnBrk="1" hangingPunct="1">
              <a:lnSpc>
                <a:spcPct val="90000"/>
              </a:lnSpc>
              <a:spcBef>
                <a:spcPct val="40000"/>
              </a:spcBef>
            </a:pPr>
            <a:r>
              <a:rPr lang="en-GB" altLang="en-US" sz="2000" dirty="0"/>
              <a:t>Base for the core tutorial teaching</a:t>
            </a:r>
          </a:p>
          <a:p>
            <a:pPr eaLnBrk="1" hangingPunct="1">
              <a:lnSpc>
                <a:spcPct val="90000"/>
              </a:lnSpc>
              <a:spcBef>
                <a:spcPct val="40000"/>
              </a:spcBef>
            </a:pPr>
            <a:r>
              <a:rPr lang="en-GB" altLang="en-US" sz="2000" dirty="0"/>
              <a:t>Most colleges offer places for most subjects</a:t>
            </a:r>
            <a:endParaRPr lang="en-GB" altLang="zh-CN" sz="2000" dirty="0">
              <a:ea typeface="SimSun" panose="02010600030101010101" pitchFamily="2" charset="-122"/>
            </a:endParaRPr>
          </a:p>
        </p:txBody>
      </p:sp>
      <p:sp>
        <p:nvSpPr>
          <p:cNvPr id="3" name="Title 2">
            <a:extLst>
              <a:ext uri="{FF2B5EF4-FFF2-40B4-BE49-F238E27FC236}">
                <a16:creationId xmlns:a16="http://schemas.microsoft.com/office/drawing/2014/main" id="{6ED809B8-1783-594C-B363-F1A5B9265802}"/>
              </a:ext>
            </a:extLst>
          </p:cNvPr>
          <p:cNvSpPr>
            <a:spLocks noGrp="1"/>
          </p:cNvSpPr>
          <p:nvPr>
            <p:ph type="title"/>
          </p:nvPr>
        </p:nvSpPr>
        <p:spPr/>
        <p:txBody>
          <a:bodyPr/>
          <a:lstStyle/>
          <a:p>
            <a:r>
              <a:rPr lang="en-US" dirty="0"/>
              <a:t>College Life</a:t>
            </a:r>
          </a:p>
        </p:txBody>
      </p:sp>
    </p:spTree>
    <p:extLst>
      <p:ext uri="{BB962C8B-B14F-4D97-AF65-F5344CB8AC3E}">
        <p14:creationId xmlns:p14="http://schemas.microsoft.com/office/powerpoint/2010/main" val="4098328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06C2-A784-FC46-8879-BC47BB435516}"/>
              </a:ext>
            </a:extLst>
          </p:cNvPr>
          <p:cNvSpPr>
            <a:spLocks noGrp="1"/>
          </p:cNvSpPr>
          <p:nvPr>
            <p:ph type="title"/>
          </p:nvPr>
        </p:nvSpPr>
        <p:spPr/>
        <p:txBody>
          <a:bodyPr/>
          <a:lstStyle/>
          <a:p>
            <a:r>
              <a:rPr lang="en-US" dirty="0"/>
              <a:t>Choosing a College</a:t>
            </a:r>
          </a:p>
        </p:txBody>
      </p:sp>
      <p:sp>
        <p:nvSpPr>
          <p:cNvPr id="3" name="Content Placeholder 2">
            <a:extLst>
              <a:ext uri="{FF2B5EF4-FFF2-40B4-BE49-F238E27FC236}">
                <a16:creationId xmlns:a16="http://schemas.microsoft.com/office/drawing/2014/main" id="{5EB66893-C4A1-F445-BE68-1077F0D846A9}"/>
              </a:ext>
            </a:extLst>
          </p:cNvPr>
          <p:cNvSpPr>
            <a:spLocks noGrp="1"/>
          </p:cNvSpPr>
          <p:nvPr>
            <p:ph idx="1"/>
          </p:nvPr>
        </p:nvSpPr>
        <p:spPr>
          <a:xfrm>
            <a:off x="838200" y="1825624"/>
            <a:ext cx="10515600" cy="4823369"/>
          </a:xfrm>
        </p:spPr>
        <p:txBody>
          <a:bodyPr>
            <a:normAutofit fontScale="92500" lnSpcReduction="10000"/>
          </a:bodyPr>
          <a:lstStyle/>
          <a:p>
            <a:r>
              <a:rPr lang="en-US" dirty="0"/>
              <a:t>Specify a College or make an ‘Open’ application</a:t>
            </a:r>
          </a:p>
          <a:p>
            <a:r>
              <a:rPr lang="en-US" dirty="0"/>
              <a:t>Colleges have more similarities than differences</a:t>
            </a:r>
          </a:p>
          <a:p>
            <a:r>
              <a:rPr lang="en-US" dirty="0"/>
              <a:t>Roughly 24% of successful applicants are made offers by a 		           different College to the one that they originally applied</a:t>
            </a:r>
          </a:p>
          <a:p>
            <a:r>
              <a:rPr lang="en-US" dirty="0"/>
              <a:t>Factors to consider:</a:t>
            </a:r>
          </a:p>
          <a:p>
            <a:pPr lvl="1"/>
            <a:r>
              <a:rPr lang="en-US" dirty="0"/>
              <a:t>Check the college offers your subject</a:t>
            </a:r>
          </a:p>
          <a:p>
            <a:pPr lvl="1"/>
            <a:r>
              <a:rPr lang="en-US" dirty="0"/>
              <a:t>Size</a:t>
            </a:r>
          </a:p>
          <a:p>
            <a:pPr lvl="1"/>
            <a:r>
              <a:rPr lang="en-US" dirty="0"/>
              <a:t>Style</a:t>
            </a:r>
          </a:p>
          <a:p>
            <a:pPr lvl="1"/>
            <a:r>
              <a:rPr lang="en-US" dirty="0"/>
              <a:t>Location</a:t>
            </a:r>
          </a:p>
          <a:p>
            <a:pPr lvl="1"/>
            <a:r>
              <a:rPr lang="en-US" dirty="0"/>
              <a:t>Accommodation</a:t>
            </a:r>
          </a:p>
          <a:p>
            <a:pPr lvl="1"/>
            <a:r>
              <a:rPr lang="en-US" dirty="0"/>
              <a:t>Specific facilities</a:t>
            </a:r>
          </a:p>
          <a:p>
            <a:r>
              <a:rPr lang="en-US" dirty="0" smtClean="0"/>
              <a:t>Good for parents/guardians to be involved and get ‘buy in’</a:t>
            </a:r>
            <a:endParaRPr lang="en-US" dirty="0"/>
          </a:p>
          <a:p>
            <a:endParaRPr lang="en-US" dirty="0"/>
          </a:p>
        </p:txBody>
      </p:sp>
    </p:spTree>
    <p:extLst>
      <p:ext uri="{BB962C8B-B14F-4D97-AF65-F5344CB8AC3E}">
        <p14:creationId xmlns:p14="http://schemas.microsoft.com/office/powerpoint/2010/main" val="1903149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3130" y="365125"/>
            <a:ext cx="4260669" cy="1325563"/>
          </a:xfrm>
        </p:spPr>
        <p:txBody>
          <a:bodyPr/>
          <a:lstStyle/>
          <a:p>
            <a:r>
              <a:rPr lang="en-GB" dirty="0" smtClean="0"/>
              <a:t>Oxford by college</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0773" t="16284" r="18719" b="11667"/>
          <a:stretch/>
        </p:blipFill>
        <p:spPr>
          <a:xfrm>
            <a:off x="209006" y="110082"/>
            <a:ext cx="6565036" cy="6565038"/>
          </a:xfrm>
        </p:spPr>
      </p:pic>
    </p:spTree>
    <p:extLst>
      <p:ext uri="{BB962C8B-B14F-4D97-AF65-F5344CB8AC3E}">
        <p14:creationId xmlns:p14="http://schemas.microsoft.com/office/powerpoint/2010/main" val="59213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817" y="221434"/>
            <a:ext cx="4743994" cy="1325563"/>
          </a:xfrm>
        </p:spPr>
        <p:txBody>
          <a:bodyPr/>
          <a:lstStyle/>
          <a:p>
            <a:r>
              <a:rPr lang="en-GB" dirty="0" smtClean="0"/>
              <a:t>Cambridge by college</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0773" t="16884" r="19226" b="11067"/>
          <a:stretch/>
        </p:blipFill>
        <p:spPr>
          <a:xfrm>
            <a:off x="117566" y="123144"/>
            <a:ext cx="6650667" cy="6734856"/>
          </a:xfrm>
        </p:spPr>
      </p:pic>
    </p:spTree>
    <p:extLst>
      <p:ext uri="{BB962C8B-B14F-4D97-AF65-F5344CB8AC3E}">
        <p14:creationId xmlns:p14="http://schemas.microsoft.com/office/powerpoint/2010/main" val="404891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60209-7C50-5E4C-AAAF-D339DAB18895}"/>
              </a:ext>
            </a:extLst>
          </p:cNvPr>
          <p:cNvSpPr>
            <a:spLocks noGrp="1"/>
          </p:cNvSpPr>
          <p:nvPr>
            <p:ph type="title"/>
          </p:nvPr>
        </p:nvSpPr>
        <p:spPr/>
        <p:txBody>
          <a:bodyPr/>
          <a:lstStyle/>
          <a:p>
            <a:r>
              <a:rPr lang="en-US" dirty="0" smtClean="0"/>
              <a:t>The Oxbridge Application process – what admissions tutors consider</a:t>
            </a:r>
            <a:endParaRPr lang="en-US" dirty="0"/>
          </a:p>
        </p:txBody>
      </p:sp>
      <p:sp>
        <p:nvSpPr>
          <p:cNvPr id="3" name="Content Placeholder 2">
            <a:extLst>
              <a:ext uri="{FF2B5EF4-FFF2-40B4-BE49-F238E27FC236}">
                <a16:creationId xmlns:a16="http://schemas.microsoft.com/office/drawing/2014/main" id="{54EE75F7-D913-D14E-AEDA-FF99C1792A5C}"/>
              </a:ext>
            </a:extLst>
          </p:cNvPr>
          <p:cNvSpPr>
            <a:spLocks noGrp="1"/>
          </p:cNvSpPr>
          <p:nvPr>
            <p:ph idx="1"/>
          </p:nvPr>
        </p:nvSpPr>
        <p:spPr/>
        <p:txBody>
          <a:bodyPr>
            <a:normAutofit/>
          </a:bodyPr>
          <a:lstStyle/>
          <a:p>
            <a:r>
              <a:rPr lang="en-US" dirty="0"/>
              <a:t>Predicted A level grades </a:t>
            </a:r>
          </a:p>
          <a:p>
            <a:r>
              <a:rPr lang="en-US" dirty="0"/>
              <a:t>GCSE results</a:t>
            </a:r>
          </a:p>
          <a:p>
            <a:r>
              <a:rPr lang="en-US" dirty="0"/>
              <a:t>UCAS personal statement</a:t>
            </a:r>
          </a:p>
          <a:p>
            <a:r>
              <a:rPr lang="en-US" dirty="0"/>
              <a:t>UCAS reference</a:t>
            </a:r>
          </a:p>
          <a:p>
            <a:r>
              <a:rPr lang="en-US" dirty="0"/>
              <a:t>Written tests 		(where required)</a:t>
            </a:r>
          </a:p>
          <a:p>
            <a:r>
              <a:rPr lang="en-US" dirty="0"/>
              <a:t>Written work 		(where required)</a:t>
            </a:r>
          </a:p>
          <a:p>
            <a:r>
              <a:rPr lang="en-US" dirty="0"/>
              <a:t>Interviews 			</a:t>
            </a:r>
          </a:p>
          <a:p>
            <a:endParaRPr lang="en-US" dirty="0"/>
          </a:p>
          <a:p>
            <a:endParaRPr lang="en-US" dirty="0"/>
          </a:p>
        </p:txBody>
      </p:sp>
    </p:spTree>
    <p:extLst>
      <p:ext uri="{BB962C8B-B14F-4D97-AF65-F5344CB8AC3E}">
        <p14:creationId xmlns:p14="http://schemas.microsoft.com/office/powerpoint/2010/main" val="2580367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7BC0-05C6-0A45-B0A2-E405165E48ED}"/>
              </a:ext>
            </a:extLst>
          </p:cNvPr>
          <p:cNvSpPr>
            <a:spLocks noGrp="1"/>
          </p:cNvSpPr>
          <p:nvPr>
            <p:ph type="title"/>
          </p:nvPr>
        </p:nvSpPr>
        <p:spPr/>
        <p:txBody>
          <a:bodyPr/>
          <a:lstStyle/>
          <a:p>
            <a:r>
              <a:rPr lang="en-US" dirty="0"/>
              <a:t>Oxbridge Personal Statement</a:t>
            </a:r>
          </a:p>
        </p:txBody>
      </p:sp>
      <p:sp>
        <p:nvSpPr>
          <p:cNvPr id="3" name="Content Placeholder 2">
            <a:extLst>
              <a:ext uri="{FF2B5EF4-FFF2-40B4-BE49-F238E27FC236}">
                <a16:creationId xmlns:a16="http://schemas.microsoft.com/office/drawing/2014/main" id="{9756B251-0071-8D47-997F-0BAD0F0BC320}"/>
              </a:ext>
            </a:extLst>
          </p:cNvPr>
          <p:cNvSpPr>
            <a:spLocks noGrp="1"/>
          </p:cNvSpPr>
          <p:nvPr>
            <p:ph idx="1"/>
          </p:nvPr>
        </p:nvSpPr>
        <p:spPr/>
        <p:txBody>
          <a:bodyPr>
            <a:normAutofit lnSpcReduction="10000"/>
          </a:bodyPr>
          <a:lstStyle/>
          <a:p>
            <a:r>
              <a:rPr lang="en-US" dirty="0"/>
              <a:t>Content</a:t>
            </a:r>
            <a:r>
              <a:rPr lang="en-US" dirty="0" smtClean="0"/>
              <a:t>: Wider Reading, Wider Reading, Wider Reading</a:t>
            </a:r>
            <a:endParaRPr lang="en-US" dirty="0"/>
          </a:p>
          <a:p>
            <a:r>
              <a:rPr lang="en-US" dirty="0"/>
              <a:t>80 % – academic</a:t>
            </a:r>
          </a:p>
          <a:p>
            <a:r>
              <a:rPr lang="en-US" dirty="0"/>
              <a:t>20% – all other aspects of student</a:t>
            </a:r>
          </a:p>
          <a:p>
            <a:r>
              <a:rPr lang="en-US" dirty="0"/>
              <a:t>Style:</a:t>
            </a:r>
          </a:p>
          <a:p>
            <a:pPr lvl="1"/>
            <a:r>
              <a:rPr lang="en-US" dirty="0"/>
              <a:t>Concise</a:t>
            </a:r>
          </a:p>
          <a:p>
            <a:pPr lvl="1"/>
            <a:r>
              <a:rPr lang="en-US" dirty="0"/>
              <a:t>Honest</a:t>
            </a:r>
          </a:p>
          <a:p>
            <a:pPr lvl="1"/>
            <a:r>
              <a:rPr lang="en-US" dirty="0"/>
              <a:t>Clear</a:t>
            </a:r>
          </a:p>
          <a:p>
            <a:pPr lvl="1"/>
            <a:r>
              <a:rPr lang="en-US" dirty="0" smtClean="0"/>
              <a:t>Being </a:t>
            </a:r>
            <a:r>
              <a:rPr lang="en-US" dirty="0"/>
              <a:t>Academic</a:t>
            </a:r>
          </a:p>
          <a:p>
            <a:pPr lvl="1"/>
            <a:r>
              <a:rPr lang="en-US" dirty="0" smtClean="0"/>
              <a:t>Thinking </a:t>
            </a:r>
            <a:r>
              <a:rPr lang="en-US" dirty="0"/>
              <a:t>about ‘Springboards’</a:t>
            </a:r>
          </a:p>
          <a:p>
            <a:r>
              <a:rPr lang="en-US" dirty="0"/>
              <a:t>When </a:t>
            </a:r>
            <a:r>
              <a:rPr lang="en-US" dirty="0" smtClean="0"/>
              <a:t>a student puts something down, they need to ‘use’ </a:t>
            </a:r>
            <a:r>
              <a:rPr lang="en-US" dirty="0"/>
              <a:t>it. </a:t>
            </a:r>
          </a:p>
          <a:p>
            <a:endParaRPr lang="en-US" dirty="0"/>
          </a:p>
        </p:txBody>
      </p:sp>
    </p:spTree>
    <p:extLst>
      <p:ext uri="{BB962C8B-B14F-4D97-AF65-F5344CB8AC3E}">
        <p14:creationId xmlns:p14="http://schemas.microsoft.com/office/powerpoint/2010/main" val="135496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9E2E-A804-514D-A7F3-723AE1B90C77}"/>
              </a:ext>
            </a:extLst>
          </p:cNvPr>
          <p:cNvSpPr>
            <a:spLocks noGrp="1"/>
          </p:cNvSpPr>
          <p:nvPr>
            <p:ph type="title"/>
          </p:nvPr>
        </p:nvSpPr>
        <p:spPr/>
        <p:txBody>
          <a:bodyPr/>
          <a:lstStyle/>
          <a:p>
            <a:r>
              <a:rPr lang="en-US" dirty="0"/>
              <a:t>Admissions Tests</a:t>
            </a:r>
          </a:p>
        </p:txBody>
      </p:sp>
      <p:sp>
        <p:nvSpPr>
          <p:cNvPr id="3" name="Content Placeholder 2">
            <a:extLst>
              <a:ext uri="{FF2B5EF4-FFF2-40B4-BE49-F238E27FC236}">
                <a16:creationId xmlns:a16="http://schemas.microsoft.com/office/drawing/2014/main" id="{67502BB3-4489-A54F-A5C1-74C94487D03B}"/>
              </a:ext>
            </a:extLst>
          </p:cNvPr>
          <p:cNvSpPr>
            <a:spLocks noGrp="1"/>
          </p:cNvSpPr>
          <p:nvPr>
            <p:ph idx="1"/>
          </p:nvPr>
        </p:nvSpPr>
        <p:spPr/>
        <p:txBody>
          <a:bodyPr>
            <a:normAutofit/>
          </a:bodyPr>
          <a:lstStyle/>
          <a:p>
            <a:r>
              <a:rPr lang="en-US" dirty="0" smtClean="0"/>
              <a:t>Extra tests for </a:t>
            </a:r>
            <a:r>
              <a:rPr lang="en-US" dirty="0" smtClean="0"/>
              <a:t>many subjects </a:t>
            </a:r>
            <a:r>
              <a:rPr lang="en-US" dirty="0" smtClean="0"/>
              <a:t>during </a:t>
            </a:r>
            <a:r>
              <a:rPr lang="en-US" dirty="0" smtClean="0"/>
              <a:t>October</a:t>
            </a:r>
            <a:endParaRPr lang="en-US" dirty="0" smtClean="0"/>
          </a:p>
          <a:p>
            <a:r>
              <a:rPr lang="en-US" dirty="0" smtClean="0"/>
              <a:t>Individual Student</a:t>
            </a:r>
            <a:r>
              <a:rPr lang="en-US" dirty="0" smtClean="0"/>
              <a:t> </a:t>
            </a:r>
            <a:r>
              <a:rPr lang="en-US" dirty="0" smtClean="0"/>
              <a:t>is </a:t>
            </a:r>
            <a:r>
              <a:rPr lang="en-US" dirty="0" smtClean="0"/>
              <a:t>responsible for entering</a:t>
            </a:r>
            <a:endParaRPr lang="en-US" dirty="0" smtClean="0"/>
          </a:p>
          <a:p>
            <a:r>
              <a:rPr lang="en-US" dirty="0" smtClean="0"/>
              <a:t>Will be the hardest tests they’ve ever done</a:t>
            </a:r>
          </a:p>
          <a:p>
            <a:r>
              <a:rPr lang="en-US" dirty="0" smtClean="0"/>
              <a:t>Examples online</a:t>
            </a:r>
            <a:endParaRPr lang="en-US" dirty="0"/>
          </a:p>
        </p:txBody>
      </p:sp>
    </p:spTree>
    <p:extLst>
      <p:ext uri="{BB962C8B-B14F-4D97-AF65-F5344CB8AC3E}">
        <p14:creationId xmlns:p14="http://schemas.microsoft.com/office/powerpoint/2010/main" val="3923595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Oxbridge? </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youtu.be/LlCwHnp3kL4</a:t>
            </a:r>
            <a:endParaRPr lang="en-GB" dirty="0" smtClean="0"/>
          </a:p>
          <a:p>
            <a:pPr marL="0" indent="0">
              <a:buNone/>
            </a:pPr>
            <a:endParaRPr lang="en-GB" dirty="0"/>
          </a:p>
        </p:txBody>
      </p:sp>
    </p:spTree>
    <p:extLst>
      <p:ext uri="{BB962C8B-B14F-4D97-AF65-F5344CB8AC3E}">
        <p14:creationId xmlns:p14="http://schemas.microsoft.com/office/powerpoint/2010/main" val="4206665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Admissions Tests</a:t>
            </a:r>
            <a:endParaRPr lang="en-GB" dirty="0"/>
          </a:p>
        </p:txBody>
      </p:sp>
      <p:sp>
        <p:nvSpPr>
          <p:cNvPr id="3" name="Text Placeholder 2"/>
          <p:cNvSpPr>
            <a:spLocks noGrp="1"/>
          </p:cNvSpPr>
          <p:nvPr>
            <p:ph type="body" idx="1"/>
          </p:nvPr>
        </p:nvSpPr>
        <p:spPr/>
        <p:txBody>
          <a:bodyPr/>
          <a:lstStyle/>
          <a:p>
            <a:r>
              <a:rPr lang="en-GB" dirty="0" smtClean="0"/>
              <a:t>Oxford Admissions Test</a:t>
            </a:r>
            <a:endParaRPr lang="en-GB" dirty="0"/>
          </a:p>
        </p:txBody>
      </p:sp>
      <p:sp>
        <p:nvSpPr>
          <p:cNvPr id="4" name="Content Placeholder 3"/>
          <p:cNvSpPr>
            <a:spLocks noGrp="1"/>
          </p:cNvSpPr>
          <p:nvPr>
            <p:ph sz="half" idx="2"/>
          </p:nvPr>
        </p:nvSpPr>
        <p:spPr>
          <a:xfrm>
            <a:off x="839788" y="2505074"/>
            <a:ext cx="5157787" cy="4196171"/>
          </a:xfrm>
        </p:spPr>
        <p:txBody>
          <a:bodyPr>
            <a:normAutofit fontScale="55000" lnSpcReduction="20000"/>
          </a:bodyPr>
          <a:lstStyle/>
          <a:p>
            <a:pPr fontAlgn="base"/>
            <a:r>
              <a:rPr lang="en-GB" dirty="0"/>
              <a:t>Ancient History and Classical Archaeology Admissions Test (AHCAAT) - NEW for 2024</a:t>
            </a:r>
          </a:p>
          <a:p>
            <a:pPr fontAlgn="base"/>
            <a:r>
              <a:rPr lang="en-GB" dirty="0"/>
              <a:t>Biomedical Sciences Admissions Test (BMSAT) – NEW for 2024</a:t>
            </a:r>
          </a:p>
          <a:p>
            <a:pPr fontAlgn="base"/>
            <a:r>
              <a:rPr lang="en-GB" dirty="0"/>
              <a:t>Classics Admissions Test (CAT)</a:t>
            </a:r>
          </a:p>
          <a:p>
            <a:pPr fontAlgn="base"/>
            <a:r>
              <a:rPr lang="en-GB" dirty="0"/>
              <a:t>History Admissions Test (HAT)</a:t>
            </a:r>
          </a:p>
          <a:p>
            <a:pPr fontAlgn="base"/>
            <a:r>
              <a:rPr lang="en-GB" dirty="0"/>
              <a:t>Mathematics Admissions Test (MAT)</a:t>
            </a:r>
          </a:p>
          <a:p>
            <a:pPr fontAlgn="base"/>
            <a:r>
              <a:rPr lang="en-GB" dirty="0"/>
              <a:t>Modern Languages Admissions Test (MLAT)</a:t>
            </a:r>
          </a:p>
          <a:p>
            <a:pPr fontAlgn="base"/>
            <a:r>
              <a:rPr lang="en-GB" dirty="0"/>
              <a:t>Philosophy Test (</a:t>
            </a:r>
            <a:r>
              <a:rPr lang="en-GB" dirty="0" err="1"/>
              <a:t>PhilAT</a:t>
            </a:r>
            <a:r>
              <a:rPr lang="en-GB" dirty="0"/>
              <a:t>)</a:t>
            </a:r>
          </a:p>
          <a:p>
            <a:pPr fontAlgn="base"/>
            <a:r>
              <a:rPr lang="en-GB" dirty="0"/>
              <a:t>Physics Admissions test for Physics, Engineering and Materials Science (PAT)</a:t>
            </a:r>
          </a:p>
          <a:p>
            <a:pPr fontAlgn="base"/>
            <a:r>
              <a:rPr lang="en-GB" dirty="0"/>
              <a:t>Thinking Skills Assessment (TSA</a:t>
            </a:r>
            <a:r>
              <a:rPr lang="en-GB" dirty="0" smtClean="0"/>
              <a:t>)</a:t>
            </a:r>
          </a:p>
          <a:p>
            <a:pPr fontAlgn="base"/>
            <a:r>
              <a:rPr lang="en-GB" dirty="0" smtClean="0"/>
              <a:t>LAW – LNAT</a:t>
            </a:r>
          </a:p>
          <a:p>
            <a:pPr fontAlgn="base"/>
            <a:r>
              <a:rPr lang="en-GB" dirty="0" smtClean="0"/>
              <a:t>Medicine - UCAT</a:t>
            </a:r>
          </a:p>
          <a:p>
            <a:pPr fontAlgn="base"/>
            <a:r>
              <a:rPr lang="en-GB" dirty="0"/>
              <a:t>https://www.ox.ac.uk/admissions/undergraduate/applying-to-oxford/guide/admissions-tests</a:t>
            </a:r>
            <a:endParaRPr lang="en-GB" dirty="0"/>
          </a:p>
          <a:p>
            <a:endParaRPr lang="en-GB" dirty="0"/>
          </a:p>
        </p:txBody>
      </p:sp>
      <p:sp>
        <p:nvSpPr>
          <p:cNvPr id="5" name="Text Placeholder 4"/>
          <p:cNvSpPr>
            <a:spLocks noGrp="1"/>
          </p:cNvSpPr>
          <p:nvPr>
            <p:ph type="body" sz="quarter" idx="3"/>
          </p:nvPr>
        </p:nvSpPr>
        <p:spPr/>
        <p:txBody>
          <a:bodyPr/>
          <a:lstStyle/>
          <a:p>
            <a:r>
              <a:rPr lang="en-GB" dirty="0" smtClean="0"/>
              <a:t>Cambridge Admissions Test</a:t>
            </a:r>
            <a:endParaRPr lang="en-GB" dirty="0"/>
          </a:p>
        </p:txBody>
      </p:sp>
      <p:sp>
        <p:nvSpPr>
          <p:cNvPr id="6" name="Content Placeholder 5"/>
          <p:cNvSpPr>
            <a:spLocks noGrp="1"/>
          </p:cNvSpPr>
          <p:nvPr>
            <p:ph sz="quarter" idx="4"/>
          </p:nvPr>
        </p:nvSpPr>
        <p:spPr/>
        <p:txBody>
          <a:bodyPr>
            <a:normAutofit fontScale="70000" lnSpcReduction="20000"/>
          </a:bodyPr>
          <a:lstStyle/>
          <a:p>
            <a:r>
              <a:rPr lang="en-GB" dirty="0" smtClean="0"/>
              <a:t>Chemical </a:t>
            </a:r>
            <a:r>
              <a:rPr lang="en-GB" dirty="0"/>
              <a:t>Engineering and </a:t>
            </a:r>
            <a:r>
              <a:rPr lang="en-GB" dirty="0" smtClean="0"/>
              <a:t>Biotechnology - ESAT</a:t>
            </a:r>
            <a:endParaRPr lang="en-GB" dirty="0"/>
          </a:p>
          <a:p>
            <a:r>
              <a:rPr lang="en-GB" dirty="0" smtClean="0"/>
              <a:t>Engineering - ESAT</a:t>
            </a:r>
            <a:endParaRPr lang="en-GB" dirty="0"/>
          </a:p>
          <a:p>
            <a:r>
              <a:rPr lang="en-GB" dirty="0"/>
              <a:t>Natural </a:t>
            </a:r>
            <a:r>
              <a:rPr lang="en-GB" dirty="0" smtClean="0"/>
              <a:t>Sciences -ESAT</a:t>
            </a:r>
            <a:endParaRPr lang="en-GB" dirty="0"/>
          </a:p>
          <a:p>
            <a:r>
              <a:rPr lang="en-GB" dirty="0"/>
              <a:t>Veterinary </a:t>
            </a:r>
            <a:r>
              <a:rPr lang="en-GB" dirty="0" smtClean="0"/>
              <a:t>Medicine – ESAT</a:t>
            </a:r>
          </a:p>
          <a:p>
            <a:r>
              <a:rPr lang="en-GB" dirty="0" smtClean="0"/>
              <a:t>Law – LNAT</a:t>
            </a:r>
          </a:p>
          <a:p>
            <a:r>
              <a:rPr lang="en-GB" dirty="0" smtClean="0"/>
              <a:t>Medicine – UCAT</a:t>
            </a:r>
          </a:p>
          <a:p>
            <a:r>
              <a:rPr lang="en-GB" dirty="0" smtClean="0"/>
              <a:t>Maths - TMUA</a:t>
            </a:r>
          </a:p>
          <a:p>
            <a:pPr marL="0" indent="0">
              <a:buNone/>
            </a:pPr>
            <a:endParaRPr lang="en-GB" dirty="0"/>
          </a:p>
          <a:p>
            <a:r>
              <a:rPr lang="en-GB" dirty="0" smtClean="0"/>
              <a:t>https</a:t>
            </a:r>
            <a:r>
              <a:rPr lang="en-GB" dirty="0"/>
              <a:t>://www.undergraduate.study.cam.ac.uk/apply/how/admission-tests</a:t>
            </a:r>
          </a:p>
        </p:txBody>
      </p:sp>
    </p:spTree>
    <p:extLst>
      <p:ext uri="{BB962C8B-B14F-4D97-AF65-F5344CB8AC3E}">
        <p14:creationId xmlns:p14="http://schemas.microsoft.com/office/powerpoint/2010/main" val="1389979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register</a:t>
            </a:r>
            <a:endParaRPr lang="en-GB" dirty="0"/>
          </a:p>
        </p:txBody>
      </p:sp>
      <p:sp>
        <p:nvSpPr>
          <p:cNvPr id="3" name="Text Placeholder 2"/>
          <p:cNvSpPr>
            <a:spLocks noGrp="1"/>
          </p:cNvSpPr>
          <p:nvPr>
            <p:ph type="body" idx="1"/>
          </p:nvPr>
        </p:nvSpPr>
        <p:spPr/>
        <p:txBody>
          <a:bodyPr/>
          <a:lstStyle/>
          <a:p>
            <a:r>
              <a:rPr lang="en-GB" dirty="0" smtClean="0"/>
              <a:t>Oxford</a:t>
            </a:r>
            <a:endParaRPr lang="en-GB" dirty="0"/>
          </a:p>
        </p:txBody>
      </p:sp>
      <p:sp>
        <p:nvSpPr>
          <p:cNvPr id="4" name="Content Placeholder 3"/>
          <p:cNvSpPr>
            <a:spLocks noGrp="1"/>
          </p:cNvSpPr>
          <p:nvPr>
            <p:ph sz="half" idx="2"/>
          </p:nvPr>
        </p:nvSpPr>
        <p:spPr>
          <a:xfrm>
            <a:off x="839788" y="2505075"/>
            <a:ext cx="5157787" cy="2027736"/>
          </a:xfrm>
        </p:spPr>
        <p:txBody>
          <a:bodyPr/>
          <a:lstStyle/>
          <a:p>
            <a:r>
              <a:rPr lang="en-GB" dirty="0">
                <a:hlinkClick r:id="rId2"/>
              </a:rPr>
              <a:t>https://</a:t>
            </a:r>
            <a:r>
              <a:rPr lang="en-GB" dirty="0" smtClean="0">
                <a:hlinkClick r:id="rId2"/>
              </a:rPr>
              <a:t>home.pearsonvue.com/About/News/2024/The-University-of-Oxford-appoints-Pearson-VUE.aspx</a:t>
            </a:r>
            <a:endParaRPr lang="en-GB" dirty="0" smtClean="0"/>
          </a:p>
          <a:p>
            <a:endParaRPr lang="en-GB" dirty="0"/>
          </a:p>
        </p:txBody>
      </p:sp>
      <p:sp>
        <p:nvSpPr>
          <p:cNvPr id="5" name="Text Placeholder 4"/>
          <p:cNvSpPr>
            <a:spLocks noGrp="1"/>
          </p:cNvSpPr>
          <p:nvPr>
            <p:ph type="body" sz="quarter" idx="3"/>
          </p:nvPr>
        </p:nvSpPr>
        <p:spPr/>
        <p:txBody>
          <a:bodyPr/>
          <a:lstStyle/>
          <a:p>
            <a:r>
              <a:rPr lang="en-GB" dirty="0" smtClean="0"/>
              <a:t>Cambridge</a:t>
            </a:r>
            <a:endParaRPr lang="en-GB" dirty="0"/>
          </a:p>
        </p:txBody>
      </p:sp>
      <p:sp>
        <p:nvSpPr>
          <p:cNvPr id="6" name="Content Placeholder 5"/>
          <p:cNvSpPr>
            <a:spLocks noGrp="1"/>
          </p:cNvSpPr>
          <p:nvPr>
            <p:ph sz="quarter" idx="4"/>
          </p:nvPr>
        </p:nvSpPr>
        <p:spPr/>
        <p:txBody>
          <a:bodyPr/>
          <a:lstStyle/>
          <a:p>
            <a:r>
              <a:rPr lang="en-GB" dirty="0">
                <a:hlinkClick r:id="rId3"/>
              </a:rPr>
              <a:t>https://esat-tmua.ac.uk</a:t>
            </a:r>
            <a:r>
              <a:rPr lang="en-GB" dirty="0" smtClean="0">
                <a:hlinkClick r:id="rId3"/>
              </a:rPr>
              <a:t>/</a:t>
            </a:r>
            <a:endParaRPr lang="en-GB" dirty="0" smtClean="0"/>
          </a:p>
          <a:p>
            <a:endParaRPr lang="en-GB" dirty="0"/>
          </a:p>
        </p:txBody>
      </p:sp>
      <p:sp>
        <p:nvSpPr>
          <p:cNvPr id="7" name="TextBox 6"/>
          <p:cNvSpPr txBox="1"/>
          <p:nvPr/>
        </p:nvSpPr>
        <p:spPr>
          <a:xfrm>
            <a:off x="839787" y="4700867"/>
            <a:ext cx="9022669"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FF0000"/>
                </a:solidFill>
              </a:rPr>
              <a:t>All applicants must register from 1</a:t>
            </a:r>
            <a:r>
              <a:rPr lang="en-GB" sz="2800" baseline="30000" dirty="0" smtClean="0">
                <a:solidFill>
                  <a:srgbClr val="FF0000"/>
                </a:solidFill>
              </a:rPr>
              <a:t>st</a:t>
            </a:r>
            <a:r>
              <a:rPr lang="en-GB" sz="2800" dirty="0" smtClean="0">
                <a:solidFill>
                  <a:srgbClr val="FF0000"/>
                </a:solidFill>
              </a:rPr>
              <a:t> August up until 15</a:t>
            </a:r>
            <a:r>
              <a:rPr lang="en-GB" sz="2800" baseline="30000" dirty="0" smtClean="0">
                <a:solidFill>
                  <a:srgbClr val="FF0000"/>
                </a:solidFill>
              </a:rPr>
              <a:t>th</a:t>
            </a:r>
            <a:r>
              <a:rPr lang="en-GB" sz="2800" dirty="0" smtClean="0">
                <a:solidFill>
                  <a:srgbClr val="FF0000"/>
                </a:solidFill>
              </a:rPr>
              <a:t> September</a:t>
            </a:r>
          </a:p>
          <a:p>
            <a:pPr marL="457200" indent="-457200">
              <a:buFont typeface="Arial" panose="020B0604020202020204" pitchFamily="34" charset="0"/>
              <a:buChar char="•"/>
            </a:pPr>
            <a:r>
              <a:rPr lang="en-GB" sz="2800" dirty="0" smtClean="0">
                <a:solidFill>
                  <a:srgbClr val="FF0000"/>
                </a:solidFill>
              </a:rPr>
              <a:t>Test date approximately 15</a:t>
            </a:r>
            <a:r>
              <a:rPr lang="en-GB" sz="2800" baseline="30000" dirty="0" smtClean="0">
                <a:solidFill>
                  <a:srgbClr val="FF0000"/>
                </a:solidFill>
              </a:rPr>
              <a:t>th</a:t>
            </a:r>
            <a:r>
              <a:rPr lang="en-GB" sz="2800" dirty="0" smtClean="0">
                <a:solidFill>
                  <a:srgbClr val="FF0000"/>
                </a:solidFill>
              </a:rPr>
              <a:t> October</a:t>
            </a:r>
          </a:p>
          <a:p>
            <a:pPr marL="457200" indent="-457200">
              <a:buFont typeface="Arial" panose="020B0604020202020204" pitchFamily="34" charset="0"/>
              <a:buChar char="•"/>
            </a:pPr>
            <a:r>
              <a:rPr lang="en-GB" sz="2800" dirty="0" smtClean="0">
                <a:solidFill>
                  <a:srgbClr val="FF0000"/>
                </a:solidFill>
              </a:rPr>
              <a:t>No charge for Oxford, £75 for Cambridge – Reimbursed</a:t>
            </a:r>
            <a:endParaRPr lang="en-GB" sz="2800" dirty="0">
              <a:solidFill>
                <a:srgbClr val="FF0000"/>
              </a:solidFill>
            </a:endParaRPr>
          </a:p>
        </p:txBody>
      </p:sp>
    </p:spTree>
    <p:extLst>
      <p:ext uri="{BB962C8B-B14F-4D97-AF65-F5344CB8AC3E}">
        <p14:creationId xmlns:p14="http://schemas.microsoft.com/office/powerpoint/2010/main" val="169722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9668-7965-3149-9C9A-70B727E90D23}"/>
              </a:ext>
            </a:extLst>
          </p:cNvPr>
          <p:cNvSpPr>
            <a:spLocks noGrp="1"/>
          </p:cNvSpPr>
          <p:nvPr>
            <p:ph type="title"/>
          </p:nvPr>
        </p:nvSpPr>
        <p:spPr/>
        <p:txBody>
          <a:bodyPr/>
          <a:lstStyle/>
          <a:p>
            <a:r>
              <a:rPr lang="en-US" dirty="0"/>
              <a:t>Interviews</a:t>
            </a:r>
          </a:p>
        </p:txBody>
      </p:sp>
      <p:sp>
        <p:nvSpPr>
          <p:cNvPr id="3" name="Content Placeholder 2">
            <a:extLst>
              <a:ext uri="{FF2B5EF4-FFF2-40B4-BE49-F238E27FC236}">
                <a16:creationId xmlns:a16="http://schemas.microsoft.com/office/drawing/2014/main" id="{4FE791E2-1572-E34D-BB17-0015FDC2BB68}"/>
              </a:ext>
            </a:extLst>
          </p:cNvPr>
          <p:cNvSpPr>
            <a:spLocks noGrp="1"/>
          </p:cNvSpPr>
          <p:nvPr>
            <p:ph idx="1"/>
          </p:nvPr>
        </p:nvSpPr>
        <p:spPr/>
        <p:txBody>
          <a:bodyPr>
            <a:normAutofit fontScale="92500" lnSpcReduction="10000"/>
          </a:bodyPr>
          <a:lstStyle/>
          <a:p>
            <a:r>
              <a:rPr lang="en-US" dirty="0"/>
              <a:t>Last between 20-40 minutes normally</a:t>
            </a:r>
          </a:p>
          <a:p>
            <a:r>
              <a:rPr lang="en-US" dirty="0"/>
              <a:t>2-3 tutors can be present</a:t>
            </a:r>
          </a:p>
          <a:p>
            <a:r>
              <a:rPr lang="en-US" dirty="0"/>
              <a:t>More than one </a:t>
            </a:r>
            <a:r>
              <a:rPr lang="en-US" dirty="0" smtClean="0"/>
              <a:t>interview</a:t>
            </a:r>
          </a:p>
          <a:p>
            <a:r>
              <a:rPr lang="en-US" dirty="0" smtClean="0"/>
              <a:t>May be in person/online</a:t>
            </a:r>
            <a:endParaRPr lang="en-US" dirty="0"/>
          </a:p>
          <a:p>
            <a:r>
              <a:rPr lang="en-US" dirty="0"/>
              <a:t>May have interviews at other Colleges</a:t>
            </a:r>
          </a:p>
          <a:p>
            <a:r>
              <a:rPr lang="en-US" dirty="0"/>
              <a:t>Nearly entirely academic in focus</a:t>
            </a:r>
          </a:p>
          <a:p>
            <a:r>
              <a:rPr lang="en-US" dirty="0"/>
              <a:t>Students should be prepared</a:t>
            </a:r>
          </a:p>
          <a:p>
            <a:r>
              <a:rPr lang="en-US" dirty="0"/>
              <a:t>Designed to see how you think and what you do in certain situations – not necessarily about getting the answer ‘right</a:t>
            </a:r>
            <a:r>
              <a:rPr lang="en-US" dirty="0" smtClean="0"/>
              <a:t>’</a:t>
            </a:r>
          </a:p>
          <a:p>
            <a:r>
              <a:rPr lang="en-US" dirty="0" smtClean="0"/>
              <a:t>All Oxbridge students receive interview support and mocks</a:t>
            </a:r>
            <a:endParaRPr lang="en-US" dirty="0"/>
          </a:p>
        </p:txBody>
      </p:sp>
    </p:spTree>
    <p:extLst>
      <p:ext uri="{BB962C8B-B14F-4D97-AF65-F5344CB8AC3E}">
        <p14:creationId xmlns:p14="http://schemas.microsoft.com/office/powerpoint/2010/main" val="4108861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E739-C49E-EE4B-82C6-DDCD897FF081}"/>
              </a:ext>
            </a:extLst>
          </p:cNvPr>
          <p:cNvSpPr>
            <a:spLocks noGrp="1"/>
          </p:cNvSpPr>
          <p:nvPr>
            <p:ph type="title"/>
          </p:nvPr>
        </p:nvSpPr>
        <p:spPr/>
        <p:txBody>
          <a:bodyPr/>
          <a:lstStyle/>
          <a:p>
            <a:r>
              <a:rPr lang="en-US" dirty="0"/>
              <a:t>What are they looking for?</a:t>
            </a:r>
          </a:p>
        </p:txBody>
      </p:sp>
      <p:pic>
        <p:nvPicPr>
          <p:cNvPr id="4" name="Picture 3"/>
          <p:cNvPicPr>
            <a:picLocks noChangeAspect="1"/>
          </p:cNvPicPr>
          <p:nvPr/>
        </p:nvPicPr>
        <p:blipFill>
          <a:blip r:embed="rId2"/>
          <a:stretch>
            <a:fillRect/>
          </a:stretch>
        </p:blipFill>
        <p:spPr>
          <a:xfrm>
            <a:off x="2259873" y="1301343"/>
            <a:ext cx="6287589" cy="5556657"/>
          </a:xfrm>
          <a:prstGeom prst="rect">
            <a:avLst/>
          </a:prstGeom>
        </p:spPr>
      </p:pic>
      <p:sp>
        <p:nvSpPr>
          <p:cNvPr id="5" name="Content Placeholder 4"/>
          <p:cNvSpPr>
            <a:spLocks noGrp="1"/>
          </p:cNvSpPr>
          <p:nvPr>
            <p:ph idx="1"/>
          </p:nvPr>
        </p:nvSpPr>
        <p:spPr/>
        <p:txBody>
          <a:bodyPr/>
          <a:lstStyle/>
          <a:p>
            <a:endParaRPr lang="en-GB" dirty="0"/>
          </a:p>
        </p:txBody>
      </p:sp>
    </p:spTree>
    <p:extLst>
      <p:ext uri="{BB962C8B-B14F-4D97-AF65-F5344CB8AC3E}">
        <p14:creationId xmlns:p14="http://schemas.microsoft.com/office/powerpoint/2010/main" val="1660639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C7CD-41C3-AE4E-9AEB-23FF4403CB39}"/>
              </a:ext>
            </a:extLst>
          </p:cNvPr>
          <p:cNvSpPr>
            <a:spLocks noGrp="1"/>
          </p:cNvSpPr>
          <p:nvPr>
            <p:ph type="title"/>
          </p:nvPr>
        </p:nvSpPr>
        <p:spPr/>
        <p:txBody>
          <a:bodyPr/>
          <a:lstStyle/>
          <a:p>
            <a:r>
              <a:rPr lang="en-US"/>
              <a:t>How </a:t>
            </a:r>
            <a:r>
              <a:rPr lang="en-US" dirty="0"/>
              <a:t>d</a:t>
            </a:r>
            <a:r>
              <a:rPr lang="en-US" smtClean="0"/>
              <a:t>o </a:t>
            </a:r>
            <a:r>
              <a:rPr lang="en-US" dirty="0" smtClean="0"/>
              <a:t>students </a:t>
            </a:r>
            <a:r>
              <a:rPr lang="en-US" dirty="0"/>
              <a:t>apply?</a:t>
            </a:r>
          </a:p>
        </p:txBody>
      </p:sp>
      <p:sp>
        <p:nvSpPr>
          <p:cNvPr id="3" name="Content Placeholder 2">
            <a:extLst>
              <a:ext uri="{FF2B5EF4-FFF2-40B4-BE49-F238E27FC236}">
                <a16:creationId xmlns:a16="http://schemas.microsoft.com/office/drawing/2014/main" id="{DA1CD705-035D-634F-87A7-39773B3C251E}"/>
              </a:ext>
            </a:extLst>
          </p:cNvPr>
          <p:cNvSpPr>
            <a:spLocks noGrp="1"/>
          </p:cNvSpPr>
          <p:nvPr>
            <p:ph idx="1"/>
          </p:nvPr>
        </p:nvSpPr>
        <p:spPr/>
        <p:txBody>
          <a:bodyPr>
            <a:normAutofit lnSpcReduction="10000"/>
          </a:bodyPr>
          <a:lstStyle/>
          <a:p>
            <a:r>
              <a:rPr lang="en-US" dirty="0" smtClean="0"/>
              <a:t>Begins now!			Open days</a:t>
            </a:r>
          </a:p>
          <a:p>
            <a:r>
              <a:rPr lang="en-US" dirty="0" smtClean="0"/>
              <a:t>Admissions Registration	</a:t>
            </a:r>
            <a:r>
              <a:rPr lang="en-US" dirty="0" smtClean="0"/>
              <a:t>Register from 1</a:t>
            </a:r>
            <a:r>
              <a:rPr lang="en-US" baseline="30000" dirty="0" smtClean="0"/>
              <a:t>st</a:t>
            </a:r>
            <a:r>
              <a:rPr lang="en-US" dirty="0" smtClean="0"/>
              <a:t> August</a:t>
            </a:r>
            <a:endParaRPr lang="en-US" dirty="0" smtClean="0"/>
          </a:p>
          <a:p>
            <a:r>
              <a:rPr lang="en-US" dirty="0" smtClean="0"/>
              <a:t>Personal </a:t>
            </a:r>
            <a:r>
              <a:rPr lang="en-US" dirty="0" smtClean="0"/>
              <a:t>statement 		Internal Deadline</a:t>
            </a:r>
            <a:r>
              <a:rPr lang="en-US" dirty="0"/>
              <a:t> </a:t>
            </a:r>
            <a:r>
              <a:rPr lang="en-US" dirty="0" smtClean="0"/>
              <a:t>30th </a:t>
            </a:r>
            <a:r>
              <a:rPr lang="en-US" dirty="0"/>
              <a:t>September</a:t>
            </a:r>
          </a:p>
          <a:p>
            <a:r>
              <a:rPr lang="en-US" dirty="0" smtClean="0"/>
              <a:t>UCAS form sent		</a:t>
            </a:r>
            <a:r>
              <a:rPr lang="en-US" dirty="0"/>
              <a:t>	15th </a:t>
            </a:r>
            <a:r>
              <a:rPr lang="en-US" dirty="0" smtClean="0"/>
              <a:t>October</a:t>
            </a:r>
          </a:p>
          <a:p>
            <a:r>
              <a:rPr lang="en-US" dirty="0" smtClean="0"/>
              <a:t>Admissions Test			Mid-October</a:t>
            </a:r>
            <a:endParaRPr lang="en-US" dirty="0"/>
          </a:p>
          <a:p>
            <a:r>
              <a:rPr lang="en-US" dirty="0" smtClean="0"/>
              <a:t>Written </a:t>
            </a:r>
            <a:r>
              <a:rPr lang="en-US" dirty="0"/>
              <a:t>work 			Mid - November</a:t>
            </a:r>
          </a:p>
          <a:p>
            <a:r>
              <a:rPr lang="en-US" dirty="0" smtClean="0"/>
              <a:t>(</a:t>
            </a:r>
            <a:r>
              <a:rPr lang="en-US" dirty="0"/>
              <a:t>Written tests at interview for other subjects)</a:t>
            </a:r>
          </a:p>
          <a:p>
            <a:r>
              <a:rPr lang="en-US" dirty="0"/>
              <a:t>Interviews 		       		Early - Mid December</a:t>
            </a:r>
          </a:p>
          <a:p>
            <a:r>
              <a:rPr lang="en-US" dirty="0"/>
              <a:t>Decisions and Offers		Early January</a:t>
            </a:r>
          </a:p>
        </p:txBody>
      </p:sp>
    </p:spTree>
    <p:extLst>
      <p:ext uri="{BB962C8B-B14F-4D97-AF65-F5344CB8AC3E}">
        <p14:creationId xmlns:p14="http://schemas.microsoft.com/office/powerpoint/2010/main" val="3375166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dirty="0"/>
              <a:t>What do </a:t>
            </a:r>
            <a:r>
              <a:rPr lang="en-GB" altLang="en-US" dirty="0" smtClean="0"/>
              <a:t>students </a:t>
            </a:r>
            <a:r>
              <a:rPr lang="en-GB" altLang="en-US" dirty="0"/>
              <a:t>need to do?</a:t>
            </a:r>
          </a:p>
        </p:txBody>
      </p:sp>
      <p:sp>
        <p:nvSpPr>
          <p:cNvPr id="32771" name="Content Placeholder 2"/>
          <p:cNvSpPr>
            <a:spLocks noGrp="1"/>
          </p:cNvSpPr>
          <p:nvPr>
            <p:ph idx="1"/>
          </p:nvPr>
        </p:nvSpPr>
        <p:spPr/>
        <p:txBody>
          <a:bodyPr/>
          <a:lstStyle/>
          <a:p>
            <a:r>
              <a:rPr lang="en-GB" altLang="en-US" dirty="0"/>
              <a:t>Work out if it might be right for </a:t>
            </a:r>
            <a:r>
              <a:rPr lang="en-GB" altLang="en-US" dirty="0" smtClean="0"/>
              <a:t>them</a:t>
            </a:r>
            <a:endParaRPr lang="en-GB" altLang="en-US" dirty="0"/>
          </a:p>
          <a:p>
            <a:r>
              <a:rPr lang="en-GB" altLang="en-US" dirty="0"/>
              <a:t>Think about wider experience</a:t>
            </a:r>
          </a:p>
          <a:p>
            <a:r>
              <a:rPr lang="en-GB" altLang="en-US" dirty="0"/>
              <a:t>Think about wider </a:t>
            </a:r>
            <a:r>
              <a:rPr lang="en-GB" altLang="en-US" dirty="0" smtClean="0"/>
              <a:t>reading</a:t>
            </a:r>
          </a:p>
          <a:p>
            <a:r>
              <a:rPr lang="en-GB" altLang="en-US" dirty="0" smtClean="0"/>
              <a:t>Maintain focus on grades</a:t>
            </a:r>
          </a:p>
        </p:txBody>
      </p:sp>
    </p:spTree>
    <p:extLst>
      <p:ext uri="{BB962C8B-B14F-4D97-AF65-F5344CB8AC3E}">
        <p14:creationId xmlns:p14="http://schemas.microsoft.com/office/powerpoint/2010/main" val="2137188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parents support</a:t>
            </a:r>
            <a:endParaRPr lang="en-GB" dirty="0"/>
          </a:p>
        </p:txBody>
      </p:sp>
      <p:sp>
        <p:nvSpPr>
          <p:cNvPr id="3" name="Content Placeholder 2"/>
          <p:cNvSpPr>
            <a:spLocks noGrp="1"/>
          </p:cNvSpPr>
          <p:nvPr>
            <p:ph idx="1"/>
          </p:nvPr>
        </p:nvSpPr>
        <p:spPr/>
        <p:txBody>
          <a:bodyPr/>
          <a:lstStyle/>
          <a:p>
            <a:r>
              <a:rPr lang="en-GB" dirty="0" smtClean="0"/>
              <a:t>Understand the process and support each stage</a:t>
            </a:r>
          </a:p>
          <a:p>
            <a:r>
              <a:rPr lang="en-GB" dirty="0" smtClean="0"/>
              <a:t>Understand that the journey has lonely times and students need reassurance and confidence</a:t>
            </a:r>
          </a:p>
          <a:p>
            <a:r>
              <a:rPr lang="en-GB" dirty="0" smtClean="0"/>
              <a:t>Help with time management and decision making – work hard, play hard mentality</a:t>
            </a:r>
          </a:p>
          <a:p>
            <a:r>
              <a:rPr lang="en-GB" dirty="0" smtClean="0"/>
              <a:t>Have a good overview of mental health</a:t>
            </a:r>
          </a:p>
          <a:p>
            <a:r>
              <a:rPr lang="en-GB" dirty="0" smtClean="0"/>
              <a:t>Bring realism and sense of perspective – it will be a bumpy ride </a:t>
            </a:r>
          </a:p>
          <a:p>
            <a:r>
              <a:rPr lang="en-GB" dirty="0" smtClean="0"/>
              <a:t>Communicate with college</a:t>
            </a:r>
            <a:endParaRPr lang="en-GB" dirty="0"/>
          </a:p>
        </p:txBody>
      </p:sp>
    </p:spTree>
    <p:extLst>
      <p:ext uri="{BB962C8B-B14F-4D97-AF65-F5344CB8AC3E}">
        <p14:creationId xmlns:p14="http://schemas.microsoft.com/office/powerpoint/2010/main" val="664032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1950" y="1049689"/>
            <a:ext cx="7772400" cy="1470025"/>
          </a:xfrm>
        </p:spPr>
        <p:txBody>
          <a:bodyPr>
            <a:normAutofit fontScale="90000"/>
          </a:bodyPr>
          <a:lstStyle/>
          <a:p>
            <a:r>
              <a:rPr lang="en-US" dirty="0" smtClean="0"/>
              <a:t>Medicine/Dentistry</a:t>
            </a:r>
            <a:r>
              <a:rPr lang="en-US" dirty="0" smtClean="0"/>
              <a:t>/</a:t>
            </a:r>
            <a:br>
              <a:rPr lang="en-US" dirty="0" smtClean="0"/>
            </a:br>
            <a:r>
              <a:rPr lang="en-US" dirty="0" smtClean="0"/>
              <a:t>Vet </a:t>
            </a:r>
            <a:r>
              <a:rPr lang="en-US" dirty="0" smtClean="0"/>
              <a:t>science</a:t>
            </a:r>
            <a:br>
              <a:rPr lang="en-US" dirty="0" smtClean="0"/>
            </a:br>
            <a:r>
              <a:rPr lang="en-US" dirty="0" smtClean="0"/>
              <a:t>Process</a:t>
            </a:r>
            <a:endParaRPr lang="en-US" dirty="0"/>
          </a:p>
        </p:txBody>
      </p:sp>
      <p:sp>
        <p:nvSpPr>
          <p:cNvPr id="3" name="Subtitle 2"/>
          <p:cNvSpPr>
            <a:spLocks noGrp="1"/>
          </p:cNvSpPr>
          <p:nvPr>
            <p:ph type="subTitle" idx="1"/>
          </p:nvPr>
        </p:nvSpPr>
        <p:spPr>
          <a:xfrm>
            <a:off x="2515112" y="3812557"/>
            <a:ext cx="6400800" cy="1752600"/>
          </a:xfrm>
        </p:spPr>
        <p:txBody>
          <a:bodyPr/>
          <a:lstStyle/>
          <a:p>
            <a:endParaRPr lang="en-US"/>
          </a:p>
        </p:txBody>
      </p:sp>
      <p:pic>
        <p:nvPicPr>
          <p:cNvPr id="4" name="Picture 3"/>
          <p:cNvPicPr>
            <a:picLocks noChangeAspect="1"/>
          </p:cNvPicPr>
          <p:nvPr/>
        </p:nvPicPr>
        <p:blipFill>
          <a:blip r:embed="rId2"/>
          <a:stretch>
            <a:fillRect/>
          </a:stretch>
        </p:blipFill>
        <p:spPr>
          <a:xfrm>
            <a:off x="1524000" y="2700242"/>
            <a:ext cx="9144210" cy="4157758"/>
          </a:xfrm>
          <a:prstGeom prst="rect">
            <a:avLst/>
          </a:prstGeom>
        </p:spPr>
      </p:pic>
    </p:spTree>
    <p:extLst>
      <p:ext uri="{BB962C8B-B14F-4D97-AF65-F5344CB8AC3E}">
        <p14:creationId xmlns:p14="http://schemas.microsoft.com/office/powerpoint/2010/main" val="769674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Encouraging your son/daughter</a:t>
            </a:r>
            <a:endParaRPr lang="en-US" dirty="0"/>
          </a:p>
        </p:txBody>
      </p:sp>
      <p:sp>
        <p:nvSpPr>
          <p:cNvPr id="3" name="Content Placeholder 2"/>
          <p:cNvSpPr>
            <a:spLocks noGrp="1"/>
          </p:cNvSpPr>
          <p:nvPr>
            <p:ph idx="1"/>
          </p:nvPr>
        </p:nvSpPr>
        <p:spPr/>
        <p:txBody>
          <a:bodyPr>
            <a:normAutofit/>
          </a:bodyPr>
          <a:lstStyle/>
          <a:p>
            <a:r>
              <a:rPr lang="en-US" dirty="0" smtClean="0"/>
              <a:t>Don’t believe the headlines</a:t>
            </a:r>
          </a:p>
          <a:p>
            <a:r>
              <a:rPr lang="en-US" dirty="0" smtClean="0"/>
              <a:t>It is an exhilarating, academic and practical profession </a:t>
            </a:r>
          </a:p>
          <a:p>
            <a:r>
              <a:rPr lang="en-US" dirty="0" smtClean="0"/>
              <a:t>Every day is different </a:t>
            </a:r>
          </a:p>
          <a:p>
            <a:r>
              <a:rPr lang="en-US" dirty="0" smtClean="0"/>
              <a:t>Incredibly challenging</a:t>
            </a:r>
          </a:p>
          <a:p>
            <a:r>
              <a:rPr lang="en-US" dirty="0" smtClean="0"/>
              <a:t>Incredibly rewarding</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1573880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right for your son/daughter?</a:t>
            </a:r>
            <a:endParaRPr lang="en-US" dirty="0"/>
          </a:p>
        </p:txBody>
      </p:sp>
      <p:sp>
        <p:nvSpPr>
          <p:cNvPr id="3" name="Content Placeholder 2"/>
          <p:cNvSpPr>
            <a:spLocks noGrp="1"/>
          </p:cNvSpPr>
          <p:nvPr>
            <p:ph idx="1"/>
          </p:nvPr>
        </p:nvSpPr>
        <p:spPr/>
        <p:txBody>
          <a:bodyPr/>
          <a:lstStyle/>
          <a:p>
            <a:r>
              <a:rPr lang="en-US" dirty="0" smtClean="0"/>
              <a:t>Only 1 in 5 of applicants are successful</a:t>
            </a:r>
          </a:p>
          <a:p>
            <a:r>
              <a:rPr lang="en-US" dirty="0" smtClean="0"/>
              <a:t>Good pay but</a:t>
            </a:r>
            <a:r>
              <a:rPr lang="mr-IN" dirty="0" smtClean="0"/>
              <a:t>…</a:t>
            </a:r>
            <a:endParaRPr lang="en-GB" dirty="0" smtClean="0"/>
          </a:p>
          <a:p>
            <a:r>
              <a:rPr lang="en-GB" dirty="0" smtClean="0"/>
              <a:t>Long antisocial hours</a:t>
            </a:r>
          </a:p>
          <a:p>
            <a:r>
              <a:rPr lang="en-GB" dirty="0" smtClean="0"/>
              <a:t>Treadmill of exams</a:t>
            </a:r>
          </a:p>
          <a:p>
            <a:r>
              <a:rPr lang="en-GB" dirty="0" smtClean="0"/>
              <a:t>Hospitals can be difficult places</a:t>
            </a:r>
          </a:p>
          <a:p>
            <a:r>
              <a:rPr lang="en-GB" dirty="0" smtClean="0"/>
              <a:t>Talking to your son/daughter about different careers</a:t>
            </a:r>
            <a:endParaRPr lang="en-US" dirty="0" smtClean="0"/>
          </a:p>
        </p:txBody>
      </p:sp>
    </p:spTree>
    <p:extLst>
      <p:ext uri="{BB962C8B-B14F-4D97-AF65-F5344CB8AC3E}">
        <p14:creationId xmlns:p14="http://schemas.microsoft.com/office/powerpoint/2010/main" val="3842296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5100-570E-3747-8DF9-BB99AED99796}"/>
              </a:ext>
            </a:extLst>
          </p:cNvPr>
          <p:cNvSpPr>
            <a:spLocks noGrp="1"/>
          </p:cNvSpPr>
          <p:nvPr>
            <p:ph type="title"/>
          </p:nvPr>
        </p:nvSpPr>
        <p:spPr/>
        <p:txBody>
          <a:bodyPr/>
          <a:lstStyle/>
          <a:p>
            <a:r>
              <a:rPr lang="en-US" dirty="0"/>
              <a:t>What’s the big deal? </a:t>
            </a:r>
          </a:p>
        </p:txBody>
      </p:sp>
      <p:sp>
        <p:nvSpPr>
          <p:cNvPr id="3" name="Content Placeholder 2">
            <a:extLst>
              <a:ext uri="{FF2B5EF4-FFF2-40B4-BE49-F238E27FC236}">
                <a16:creationId xmlns:a16="http://schemas.microsoft.com/office/drawing/2014/main" id="{E2697462-9798-4C42-A6FB-7FB77F3B10CF}"/>
              </a:ext>
            </a:extLst>
          </p:cNvPr>
          <p:cNvSpPr>
            <a:spLocks noGrp="1"/>
          </p:cNvSpPr>
          <p:nvPr>
            <p:ph idx="1"/>
          </p:nvPr>
        </p:nvSpPr>
        <p:spPr/>
        <p:txBody>
          <a:bodyPr>
            <a:normAutofit fontScale="92500" lnSpcReduction="10000"/>
          </a:bodyPr>
          <a:lstStyle/>
          <a:p>
            <a:pPr marL="0" indent="0">
              <a:buNone/>
            </a:pPr>
            <a:r>
              <a:rPr lang="en-US" dirty="0"/>
              <a:t>‘The two institutions are the most competitive to gain access to in the UK; regularly appear in first and second position in league tables and are often at or near the top of worldwide rankings. Additionally, graduates from Oxbridge dominate public life in the UK. Almost half of the current cabinet were educated at Oxbridge (compared to 35% educated at one of the 22 other Russell Group universities) as were 24% of the MPs elected in 2017 (compared to 30% at other Russell Group institutions). Across several other leading professions, Oxbridge also dominates; 78% of top barristers, 54% of prominent journalists and 51% of senior civil servants were educated at one of the two universities.’	                                                                    </a:t>
            </a:r>
            <a:r>
              <a:rPr lang="en-US" dirty="0" smtClean="0"/>
              <a:t>								Sutton </a:t>
            </a:r>
            <a:r>
              <a:rPr lang="en-US" dirty="0"/>
              <a:t>Trust 2018</a:t>
            </a:r>
          </a:p>
        </p:txBody>
      </p:sp>
    </p:spTree>
    <p:extLst>
      <p:ext uri="{BB962C8B-B14F-4D97-AF65-F5344CB8AC3E}">
        <p14:creationId xmlns:p14="http://schemas.microsoft.com/office/powerpoint/2010/main" val="2280802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a:t>
            </a:r>
            <a:endParaRPr lang="en-US" dirty="0"/>
          </a:p>
        </p:txBody>
      </p:sp>
      <p:sp>
        <p:nvSpPr>
          <p:cNvPr id="3" name="Content Placeholder 2"/>
          <p:cNvSpPr>
            <a:spLocks noGrp="1"/>
          </p:cNvSpPr>
          <p:nvPr>
            <p:ph idx="1"/>
          </p:nvPr>
        </p:nvSpPr>
        <p:spPr/>
        <p:txBody>
          <a:bodyPr/>
          <a:lstStyle/>
          <a:p>
            <a:r>
              <a:rPr lang="en-US" dirty="0" smtClean="0"/>
              <a:t>Typical A-Level Offer is A*AA </a:t>
            </a:r>
            <a:r>
              <a:rPr lang="mr-IN" dirty="0" smtClean="0"/>
              <a:t>–</a:t>
            </a:r>
            <a:r>
              <a:rPr lang="en-US" dirty="0" smtClean="0"/>
              <a:t> AAA therefore grades matter</a:t>
            </a:r>
          </a:p>
          <a:p>
            <a:r>
              <a:rPr lang="en-US" dirty="0" smtClean="0"/>
              <a:t>GCSE’s also need to be good too </a:t>
            </a:r>
            <a:r>
              <a:rPr lang="mr-IN" dirty="0" smtClean="0"/>
              <a:t>–</a:t>
            </a:r>
            <a:r>
              <a:rPr lang="en-US" dirty="0" smtClean="0"/>
              <a:t> check English and </a:t>
            </a:r>
            <a:r>
              <a:rPr lang="en-US" dirty="0" err="1" smtClean="0"/>
              <a:t>Maths</a:t>
            </a:r>
            <a:r>
              <a:rPr lang="en-US" dirty="0" smtClean="0"/>
              <a:t> scores</a:t>
            </a:r>
          </a:p>
          <a:p>
            <a:r>
              <a:rPr lang="en-US" dirty="0" smtClean="0"/>
              <a:t>They need to be getting consistently good grades in all their assessments</a:t>
            </a:r>
            <a:endParaRPr lang="en-US" dirty="0"/>
          </a:p>
        </p:txBody>
      </p:sp>
    </p:spTree>
    <p:extLst>
      <p:ext uri="{BB962C8B-B14F-4D97-AF65-F5344CB8AC3E}">
        <p14:creationId xmlns:p14="http://schemas.microsoft.com/office/powerpoint/2010/main" val="3805063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Experience</a:t>
            </a:r>
            <a:endParaRPr lang="en-US" dirty="0"/>
          </a:p>
        </p:txBody>
      </p:sp>
      <p:sp>
        <p:nvSpPr>
          <p:cNvPr id="3" name="Content Placeholder 2"/>
          <p:cNvSpPr>
            <a:spLocks noGrp="1"/>
          </p:cNvSpPr>
          <p:nvPr>
            <p:ph idx="1"/>
          </p:nvPr>
        </p:nvSpPr>
        <p:spPr>
          <a:xfrm>
            <a:off x="1981200" y="1600200"/>
            <a:ext cx="8229600" cy="4897582"/>
          </a:xfrm>
        </p:spPr>
        <p:txBody>
          <a:bodyPr>
            <a:normAutofit lnSpcReduction="10000"/>
          </a:bodyPr>
          <a:lstStyle/>
          <a:p>
            <a:r>
              <a:rPr lang="en-US" dirty="0" smtClean="0"/>
              <a:t>They must have several work experiences</a:t>
            </a:r>
          </a:p>
          <a:p>
            <a:r>
              <a:rPr lang="en-US" dirty="0" smtClean="0"/>
              <a:t>Ideally one in a clinical setting e.g. hospital, GP surgery, volunteering at </a:t>
            </a:r>
            <a:r>
              <a:rPr lang="en-US" dirty="0" err="1" smtClean="0"/>
              <a:t>Tameside</a:t>
            </a:r>
            <a:endParaRPr lang="en-US" dirty="0" smtClean="0"/>
          </a:p>
          <a:p>
            <a:r>
              <a:rPr lang="en-US" dirty="0" smtClean="0"/>
              <a:t>One ‘regular’ placement </a:t>
            </a:r>
            <a:r>
              <a:rPr lang="mr-IN" dirty="0" smtClean="0"/>
              <a:t>–</a:t>
            </a:r>
            <a:r>
              <a:rPr lang="en-US" dirty="0" smtClean="0"/>
              <a:t> hospice, care home, charity shop, pharmacy</a:t>
            </a:r>
          </a:p>
          <a:p>
            <a:r>
              <a:rPr lang="en-US" dirty="0" smtClean="0"/>
              <a:t>Other experiences are also good e.g. Summer schools </a:t>
            </a:r>
            <a:r>
              <a:rPr lang="en-US" dirty="0" err="1" smtClean="0"/>
              <a:t>etc</a:t>
            </a:r>
            <a:endParaRPr lang="en-US" dirty="0" smtClean="0"/>
          </a:p>
          <a:p>
            <a:r>
              <a:rPr lang="en-US" dirty="0" smtClean="0"/>
              <a:t>Vets – different settings – large animal, small animal, livestock, abattoir </a:t>
            </a:r>
            <a:r>
              <a:rPr lang="en-US" dirty="0" err="1" smtClean="0"/>
              <a:t>etc</a:t>
            </a:r>
            <a:endParaRPr lang="en-US" dirty="0" smtClean="0"/>
          </a:p>
          <a:p>
            <a:r>
              <a:rPr lang="en-US" dirty="0" smtClean="0"/>
              <a:t>Dentists – ideally 3 weeks experience and online as well e.g. Discover Dentistry</a:t>
            </a:r>
            <a:endParaRPr lang="en-US" dirty="0"/>
          </a:p>
        </p:txBody>
      </p:sp>
    </p:spTree>
    <p:extLst>
      <p:ext uri="{BB962C8B-B14F-4D97-AF65-F5344CB8AC3E}">
        <p14:creationId xmlns:p14="http://schemas.microsoft.com/office/powerpoint/2010/main" val="3462295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that they should be doing on placement</a:t>
            </a:r>
            <a:endParaRPr lang="en-US" dirty="0"/>
          </a:p>
        </p:txBody>
      </p:sp>
      <p:sp>
        <p:nvSpPr>
          <p:cNvPr id="3" name="Content Placeholder 2"/>
          <p:cNvSpPr>
            <a:spLocks noGrp="1"/>
          </p:cNvSpPr>
          <p:nvPr>
            <p:ph idx="1"/>
          </p:nvPr>
        </p:nvSpPr>
        <p:spPr/>
        <p:txBody>
          <a:bodyPr>
            <a:normAutofit/>
          </a:bodyPr>
          <a:lstStyle/>
          <a:p>
            <a:r>
              <a:rPr lang="en-US" dirty="0" smtClean="0"/>
              <a:t>Impeccable </a:t>
            </a:r>
            <a:r>
              <a:rPr lang="en-US" dirty="0" err="1" smtClean="0"/>
              <a:t>behaviour</a:t>
            </a:r>
            <a:r>
              <a:rPr lang="en-US" dirty="0" smtClean="0"/>
              <a:t>, punctuality, attendance</a:t>
            </a:r>
          </a:p>
          <a:p>
            <a:r>
              <a:rPr lang="en-US" dirty="0" smtClean="0"/>
              <a:t>Asking questions</a:t>
            </a:r>
          </a:p>
          <a:p>
            <a:r>
              <a:rPr lang="en-US" dirty="0" smtClean="0"/>
              <a:t>Undertaking any task</a:t>
            </a:r>
          </a:p>
          <a:p>
            <a:r>
              <a:rPr lang="en-US" dirty="0" smtClean="0"/>
              <a:t>Observing the attributes of a doctor, interaction, the tasks they carry out, interventions carried out, importance of multi-disciplinary team</a:t>
            </a:r>
          </a:p>
          <a:p>
            <a:r>
              <a:rPr lang="en-US" dirty="0" smtClean="0"/>
              <a:t>Keeping a journal!</a:t>
            </a:r>
            <a:endParaRPr lang="en-US" dirty="0"/>
          </a:p>
        </p:txBody>
      </p:sp>
    </p:spTree>
    <p:extLst>
      <p:ext uri="{BB962C8B-B14F-4D97-AF65-F5344CB8AC3E}">
        <p14:creationId xmlns:p14="http://schemas.microsoft.com/office/powerpoint/2010/main" val="1682011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Work Experience</a:t>
            </a:r>
            <a:endParaRPr lang="en-GB" dirty="0"/>
          </a:p>
        </p:txBody>
      </p:sp>
      <p:sp>
        <p:nvSpPr>
          <p:cNvPr id="3" name="Content Placeholder 2"/>
          <p:cNvSpPr>
            <a:spLocks noGrp="1"/>
          </p:cNvSpPr>
          <p:nvPr>
            <p:ph idx="1"/>
          </p:nvPr>
        </p:nvSpPr>
        <p:spPr/>
        <p:txBody>
          <a:bodyPr>
            <a:normAutofit/>
          </a:bodyPr>
          <a:lstStyle/>
          <a:p>
            <a:r>
              <a:rPr lang="en-GB" dirty="0" smtClean="0"/>
              <a:t>Observe </a:t>
            </a:r>
            <a:r>
              <a:rPr lang="en-GB" dirty="0"/>
              <a:t>GP: </a:t>
            </a:r>
            <a:r>
              <a:rPr lang="en-GB" dirty="0">
                <a:hlinkClick r:id="rId2"/>
              </a:rPr>
              <a:t>https://</a:t>
            </a:r>
            <a:r>
              <a:rPr lang="en-GB" dirty="0" smtClean="0">
                <a:hlinkClick r:id="rId2"/>
              </a:rPr>
              <a:t>www.rcgp.org.uk/training-exams/discover-general-practice/observe-gp.aspx</a:t>
            </a:r>
            <a:r>
              <a:rPr lang="en-GB" dirty="0" smtClean="0"/>
              <a:t> </a:t>
            </a:r>
          </a:p>
          <a:p>
            <a:r>
              <a:rPr lang="en-GB" dirty="0" smtClean="0"/>
              <a:t>Virtual </a:t>
            </a:r>
            <a:r>
              <a:rPr lang="en-GB" dirty="0"/>
              <a:t>Work Experience Platform: </a:t>
            </a:r>
            <a:r>
              <a:rPr lang="en-GB" dirty="0">
                <a:hlinkClick r:id="rId3"/>
              </a:rPr>
              <a:t>https://</a:t>
            </a:r>
            <a:r>
              <a:rPr lang="en-GB" dirty="0" smtClean="0">
                <a:hlinkClick r:id="rId3"/>
              </a:rPr>
              <a:t>bsmsoutreach.thinkific.com/collections</a:t>
            </a:r>
            <a:endParaRPr lang="en-GB" dirty="0" smtClean="0"/>
          </a:p>
          <a:p>
            <a:r>
              <a:rPr lang="en-GB" dirty="0" smtClean="0"/>
              <a:t>Medic </a:t>
            </a:r>
            <a:r>
              <a:rPr lang="en-GB" dirty="0"/>
              <a:t>Mentor: </a:t>
            </a:r>
            <a:r>
              <a:rPr lang="en-GB" dirty="0">
                <a:hlinkClick r:id="rId4"/>
              </a:rPr>
              <a:t>https://medicmentor.co.uk</a:t>
            </a:r>
            <a:r>
              <a:rPr lang="en-GB" dirty="0" smtClean="0">
                <a:hlinkClick r:id="rId4"/>
              </a:rPr>
              <a:t>/</a:t>
            </a:r>
            <a:endParaRPr lang="en-GB" dirty="0" smtClean="0"/>
          </a:p>
          <a:p>
            <a:r>
              <a:rPr lang="en-GB" dirty="0" smtClean="0"/>
              <a:t>Manchester </a:t>
            </a:r>
            <a:r>
              <a:rPr lang="en-GB" dirty="0"/>
              <a:t>Outreach Medics </a:t>
            </a:r>
            <a:r>
              <a:rPr lang="en-GB" dirty="0">
                <a:hlinkClick r:id="rId5"/>
              </a:rPr>
              <a:t>https://www.manchesteroutreachmedics.com</a:t>
            </a:r>
            <a:r>
              <a:rPr lang="en-GB" dirty="0" smtClean="0">
                <a:hlinkClick r:id="rId5"/>
              </a:rPr>
              <a:t>/</a:t>
            </a:r>
            <a:endParaRPr lang="en-GB" dirty="0" smtClean="0"/>
          </a:p>
          <a:p>
            <a:pPr marL="0" indent="0">
              <a:buNone/>
            </a:pPr>
            <a:endParaRPr lang="en-GB" dirty="0"/>
          </a:p>
        </p:txBody>
      </p:sp>
    </p:spTree>
    <p:extLst>
      <p:ext uri="{BB962C8B-B14F-4D97-AF65-F5344CB8AC3E}">
        <p14:creationId xmlns:p14="http://schemas.microsoft.com/office/powerpoint/2010/main" val="741865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Researching universities </a:t>
            </a:r>
            <a:r>
              <a:rPr lang="mr-IN" dirty="0" smtClean="0"/>
              <a:t>–</a:t>
            </a:r>
            <a:r>
              <a:rPr lang="en-US" dirty="0" smtClean="0"/>
              <a:t> choosing a medical school </a:t>
            </a:r>
            <a:endParaRPr lang="en-US" dirty="0"/>
          </a:p>
        </p:txBody>
      </p:sp>
      <p:sp>
        <p:nvSpPr>
          <p:cNvPr id="3" name="Content Placeholder 2"/>
          <p:cNvSpPr>
            <a:spLocks noGrp="1"/>
          </p:cNvSpPr>
          <p:nvPr>
            <p:ph idx="1"/>
          </p:nvPr>
        </p:nvSpPr>
        <p:spPr/>
        <p:txBody>
          <a:bodyPr/>
          <a:lstStyle/>
          <a:p>
            <a:r>
              <a:rPr lang="en-US" dirty="0" smtClean="0"/>
              <a:t>Teaching Styles</a:t>
            </a:r>
          </a:p>
          <a:p>
            <a:r>
              <a:rPr lang="en-US" dirty="0"/>
              <a:t> </a:t>
            </a:r>
            <a:r>
              <a:rPr lang="en-US" dirty="0" smtClean="0"/>
              <a:t>- Traditional, integrated, PBL </a:t>
            </a:r>
          </a:p>
          <a:p>
            <a:r>
              <a:rPr lang="en-US" dirty="0" smtClean="0"/>
              <a:t>League tables</a:t>
            </a:r>
          </a:p>
          <a:p>
            <a:r>
              <a:rPr lang="en-US" dirty="0" smtClean="0"/>
              <a:t>Factors to consider </a:t>
            </a:r>
            <a:r>
              <a:rPr lang="mr-IN" dirty="0" smtClean="0"/>
              <a:t>–</a:t>
            </a:r>
            <a:r>
              <a:rPr lang="en-US" dirty="0" smtClean="0"/>
              <a:t> Grades, Interviews, Location, Course structure, Teaching style, electives</a:t>
            </a:r>
          </a:p>
        </p:txBody>
      </p:sp>
    </p:spTree>
    <p:extLst>
      <p:ext uri="{BB962C8B-B14F-4D97-AF65-F5344CB8AC3E}">
        <p14:creationId xmlns:p14="http://schemas.microsoft.com/office/powerpoint/2010/main" val="2560686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Rankings</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www.thecompleteuniversityguide.co.uk/league-tables/rankings/medicine?tabletype=full-table</a:t>
            </a:r>
            <a:endParaRPr lang="en-GB" dirty="0" smtClean="0"/>
          </a:p>
          <a:p>
            <a:r>
              <a:rPr lang="en-GB" dirty="0">
                <a:hlinkClick r:id="rId3"/>
              </a:rPr>
              <a:t>https://</a:t>
            </a:r>
            <a:r>
              <a:rPr lang="en-GB" dirty="0" smtClean="0">
                <a:hlinkClick r:id="rId3"/>
              </a:rPr>
              <a:t>www.thecompleteuniversityguide.co.uk/league-tables/rankings/dentistry</a:t>
            </a:r>
            <a:endParaRPr lang="en-GB" dirty="0" smtClean="0"/>
          </a:p>
          <a:p>
            <a:r>
              <a:rPr lang="en-GB" dirty="0">
                <a:hlinkClick r:id="rId4"/>
              </a:rPr>
              <a:t>https://</a:t>
            </a:r>
            <a:r>
              <a:rPr lang="en-GB" dirty="0" smtClean="0">
                <a:hlinkClick r:id="rId4"/>
              </a:rPr>
              <a:t>www.thecompleteuniversityguide.co.uk/league-tables/rankings/veterinary-medicine</a:t>
            </a:r>
            <a:endParaRPr lang="en-GB" dirty="0" smtClean="0"/>
          </a:p>
          <a:p>
            <a:endParaRPr lang="en-GB" dirty="0"/>
          </a:p>
        </p:txBody>
      </p:sp>
    </p:spTree>
    <p:extLst>
      <p:ext uri="{BB962C8B-B14F-4D97-AF65-F5344CB8AC3E}">
        <p14:creationId xmlns:p14="http://schemas.microsoft.com/office/powerpoint/2010/main" val="693356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t>
            </a:r>
            <a:endParaRPr lang="en-US" dirty="0"/>
          </a:p>
        </p:txBody>
      </p:sp>
      <p:sp>
        <p:nvSpPr>
          <p:cNvPr id="3" name="Content Placeholder 2"/>
          <p:cNvSpPr>
            <a:spLocks noGrp="1"/>
          </p:cNvSpPr>
          <p:nvPr>
            <p:ph idx="1"/>
          </p:nvPr>
        </p:nvSpPr>
        <p:spPr/>
        <p:txBody>
          <a:bodyPr>
            <a:normAutofit/>
          </a:bodyPr>
          <a:lstStyle/>
          <a:p>
            <a:r>
              <a:rPr lang="en-US" dirty="0" smtClean="0"/>
              <a:t>Will need to sit the UCAT (Medics and Dentists) exam </a:t>
            </a:r>
            <a:r>
              <a:rPr lang="mr-IN" dirty="0" smtClean="0"/>
              <a:t>–</a:t>
            </a:r>
            <a:r>
              <a:rPr lang="en-US" dirty="0" smtClean="0"/>
              <a:t> students book this. Book in June for a September test. Needed for 29 universities</a:t>
            </a:r>
          </a:p>
          <a:p>
            <a:r>
              <a:rPr lang="en-US" dirty="0" smtClean="0"/>
              <a:t>It</a:t>
            </a:r>
            <a:r>
              <a:rPr lang="en-US" dirty="0" smtClean="0"/>
              <a:t> </a:t>
            </a:r>
            <a:r>
              <a:rPr lang="en-US" dirty="0" smtClean="0"/>
              <a:t>is very important to get a decent average</a:t>
            </a:r>
          </a:p>
          <a:p>
            <a:pPr marL="0" indent="0">
              <a:buNone/>
            </a:pPr>
            <a:endParaRPr lang="en-US" dirty="0" smtClean="0"/>
          </a:p>
        </p:txBody>
      </p:sp>
    </p:spTree>
    <p:extLst>
      <p:ext uri="{BB962C8B-B14F-4D97-AF65-F5344CB8AC3E}">
        <p14:creationId xmlns:p14="http://schemas.microsoft.com/office/powerpoint/2010/main" val="1566971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the UCAT works</a:t>
            </a:r>
            <a:endParaRPr lang="en-GB" dirty="0"/>
          </a:p>
        </p:txBody>
      </p:sp>
      <p:graphicFrame>
        <p:nvGraphicFramePr>
          <p:cNvPr id="4" name="Content Placeholder 3"/>
          <p:cNvGraphicFramePr>
            <a:graphicFrameLocks noGrp="1"/>
          </p:cNvGraphicFramePr>
          <p:nvPr>
            <p:ph idx="1"/>
            <p:extLst/>
          </p:nvPr>
        </p:nvGraphicFramePr>
        <p:xfrm>
          <a:off x="968189" y="1699101"/>
          <a:ext cx="10932458" cy="4053840"/>
        </p:xfrm>
        <a:graphic>
          <a:graphicData uri="http://schemas.openxmlformats.org/drawingml/2006/table">
            <a:tbl>
              <a:tblPr/>
              <a:tblGrid>
                <a:gridCol w="1784891">
                  <a:extLst>
                    <a:ext uri="{9D8B030D-6E8A-4147-A177-3AD203B41FA5}">
                      <a16:colId xmlns:a16="http://schemas.microsoft.com/office/drawing/2014/main" val="3444577001"/>
                    </a:ext>
                  </a:extLst>
                </a:gridCol>
                <a:gridCol w="1227112">
                  <a:extLst>
                    <a:ext uri="{9D8B030D-6E8A-4147-A177-3AD203B41FA5}">
                      <a16:colId xmlns:a16="http://schemas.microsoft.com/office/drawing/2014/main" val="185284981"/>
                    </a:ext>
                  </a:extLst>
                </a:gridCol>
                <a:gridCol w="1561780">
                  <a:extLst>
                    <a:ext uri="{9D8B030D-6E8A-4147-A177-3AD203B41FA5}">
                      <a16:colId xmlns:a16="http://schemas.microsoft.com/office/drawing/2014/main" val="3720133083"/>
                    </a:ext>
                  </a:extLst>
                </a:gridCol>
                <a:gridCol w="6358675">
                  <a:extLst>
                    <a:ext uri="{9D8B030D-6E8A-4147-A177-3AD203B41FA5}">
                      <a16:colId xmlns:a16="http://schemas.microsoft.com/office/drawing/2014/main" val="2811351484"/>
                    </a:ext>
                  </a:extLst>
                </a:gridCol>
              </a:tblGrid>
              <a:tr h="0">
                <a:tc>
                  <a:txBody>
                    <a:bodyPr/>
                    <a:lstStyle/>
                    <a:p>
                      <a:r>
                        <a:rPr lang="en-GB" b="1">
                          <a:solidFill>
                            <a:srgbClr val="54A7AC"/>
                          </a:solidFill>
                          <a:effectLst/>
                        </a:rPr>
                        <a:t>Cognitive Subtests</a:t>
                      </a:r>
                      <a:endParaRPr lang="en-GB" b="0">
                        <a:effectLst/>
                      </a:endParaRPr>
                    </a:p>
                  </a:txBody>
                  <a:tcPr marL="95250" marR="95250" marT="76200" marB="76200" anchor="ctr">
                    <a:lnL>
                      <a:noFill/>
                    </a:lnL>
                    <a:lnR>
                      <a:noFill/>
                    </a:lnR>
                    <a:lnT>
                      <a:noFill/>
                    </a:lnT>
                    <a:lnB w="9525" cap="flat" cmpd="sng" algn="ctr">
                      <a:solidFill>
                        <a:srgbClr val="E6E5E6"/>
                      </a:solidFill>
                      <a:prstDash val="solid"/>
                      <a:round/>
                      <a:headEnd type="none" w="med" len="med"/>
                      <a:tailEnd type="none" w="med" len="med"/>
                    </a:lnB>
                  </a:tcPr>
                </a:tc>
                <a:tc>
                  <a:txBody>
                    <a:bodyPr/>
                    <a:lstStyle/>
                    <a:p>
                      <a:r>
                        <a:rPr lang="en-GB" b="1">
                          <a:solidFill>
                            <a:srgbClr val="54A7AC"/>
                          </a:solidFill>
                          <a:effectLst/>
                        </a:rPr>
                        <a:t>Questions</a:t>
                      </a:r>
                      <a:endParaRPr lang="en-GB" b="0">
                        <a:effectLst/>
                      </a:endParaRPr>
                    </a:p>
                  </a:txBody>
                  <a:tcPr marL="95250" marR="95250" marT="76200" marB="76200" anchor="ctr">
                    <a:lnL>
                      <a:noFill/>
                    </a:lnL>
                    <a:lnR>
                      <a:noFill/>
                    </a:lnR>
                    <a:lnT>
                      <a:noFill/>
                    </a:lnT>
                    <a:lnB w="9525" cap="flat" cmpd="sng" algn="ctr">
                      <a:solidFill>
                        <a:srgbClr val="E6E5E6"/>
                      </a:solidFill>
                      <a:prstDash val="solid"/>
                      <a:round/>
                      <a:headEnd type="none" w="med" len="med"/>
                      <a:tailEnd type="none" w="med" len="med"/>
                    </a:lnB>
                  </a:tcPr>
                </a:tc>
                <a:tc>
                  <a:txBody>
                    <a:bodyPr/>
                    <a:lstStyle/>
                    <a:p>
                      <a:r>
                        <a:rPr lang="en-GB" b="1">
                          <a:solidFill>
                            <a:srgbClr val="54A7AC"/>
                          </a:solidFill>
                          <a:effectLst/>
                        </a:rPr>
                        <a:t>Scale Score Range </a:t>
                      </a:r>
                      <a:endParaRPr lang="en-GB" b="0">
                        <a:effectLst/>
                      </a:endParaRPr>
                    </a:p>
                  </a:txBody>
                  <a:tcPr marL="95250" marR="95250" marT="76200" marB="76200" anchor="ctr">
                    <a:lnL>
                      <a:noFill/>
                    </a:lnL>
                    <a:lnR>
                      <a:noFill/>
                    </a:lnR>
                    <a:lnT>
                      <a:noFill/>
                    </a:lnT>
                    <a:lnB w="9525" cap="flat" cmpd="sng" algn="ctr">
                      <a:solidFill>
                        <a:srgbClr val="E6E5E6"/>
                      </a:solidFill>
                      <a:prstDash val="solid"/>
                      <a:round/>
                      <a:headEnd type="none" w="med" len="med"/>
                      <a:tailEnd type="none" w="med" len="med"/>
                    </a:lnB>
                  </a:tcPr>
                </a:tc>
                <a:tc>
                  <a:txBody>
                    <a:bodyPr/>
                    <a:lstStyle/>
                    <a:p>
                      <a:r>
                        <a:rPr lang="en-GB" b="1">
                          <a:solidFill>
                            <a:srgbClr val="54A7AC"/>
                          </a:solidFill>
                          <a:effectLst/>
                        </a:rPr>
                        <a:t>Marking</a:t>
                      </a:r>
                      <a:endParaRPr lang="en-GB" b="0">
                        <a:effectLst/>
                      </a:endParaRPr>
                    </a:p>
                  </a:txBody>
                  <a:tcPr marL="95250" marR="95250" marT="76200" marB="76200" anchor="ctr">
                    <a:lnL>
                      <a:noFill/>
                    </a:lnL>
                    <a:lnR>
                      <a:noFill/>
                    </a:lnR>
                    <a:lnT>
                      <a:noFill/>
                    </a:lnT>
                    <a:lnB w="9525" cap="flat" cmpd="sng" algn="ctr">
                      <a:solidFill>
                        <a:srgbClr val="E6E5E6"/>
                      </a:solidFill>
                      <a:prstDash val="solid"/>
                      <a:round/>
                      <a:headEnd type="none" w="med" len="med"/>
                      <a:tailEnd type="none" w="med" len="med"/>
                    </a:lnB>
                  </a:tcPr>
                </a:tc>
                <a:extLst>
                  <a:ext uri="{0D108BD9-81ED-4DB2-BD59-A6C34878D82A}">
                    <a16:rowId xmlns:a16="http://schemas.microsoft.com/office/drawing/2014/main" val="466589307"/>
                  </a:ext>
                </a:extLst>
              </a:tr>
              <a:tr h="0">
                <a:tc>
                  <a:txBody>
                    <a:bodyPr/>
                    <a:lstStyle/>
                    <a:p>
                      <a:r>
                        <a:rPr lang="en-GB" b="0">
                          <a:effectLst/>
                        </a:rPr>
                        <a:t>Verbal Reasoning</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44</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300 - 900</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Questions are worth 1 mark each.</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extLst>
                  <a:ext uri="{0D108BD9-81ED-4DB2-BD59-A6C34878D82A}">
                    <a16:rowId xmlns:a16="http://schemas.microsoft.com/office/drawing/2014/main" val="1732262514"/>
                  </a:ext>
                </a:extLst>
              </a:tr>
              <a:tr h="0">
                <a:tc>
                  <a:txBody>
                    <a:bodyPr/>
                    <a:lstStyle/>
                    <a:p>
                      <a:r>
                        <a:rPr lang="en-GB" b="0">
                          <a:effectLst/>
                        </a:rPr>
                        <a:t>Decision Making</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29</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300 - 900</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Single answer questions are worth 1 mark.</a:t>
                      </a:r>
                    </a:p>
                    <a:p>
                      <a:r>
                        <a:rPr lang="en-GB" b="0">
                          <a:effectLst/>
                        </a:rPr>
                        <a:t>Multiple statement questions are worth 2 marks. </a:t>
                      </a:r>
                    </a:p>
                    <a:p>
                      <a:r>
                        <a:rPr lang="en-GB" b="0">
                          <a:effectLst/>
                        </a:rPr>
                        <a:t>1 mark is awarded to partially correct responses on the multiple-statement questions.</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extLst>
                  <a:ext uri="{0D108BD9-81ED-4DB2-BD59-A6C34878D82A}">
                    <a16:rowId xmlns:a16="http://schemas.microsoft.com/office/drawing/2014/main" val="1546882828"/>
                  </a:ext>
                </a:extLst>
              </a:tr>
              <a:tr h="0">
                <a:tc>
                  <a:txBody>
                    <a:bodyPr/>
                    <a:lstStyle/>
                    <a:p>
                      <a:r>
                        <a:rPr lang="en-GB" b="0">
                          <a:effectLst/>
                        </a:rPr>
                        <a:t>Quantitative Reasoning</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36</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300 - 900</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Questions are worth 1 mark each.</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extLst>
                  <a:ext uri="{0D108BD9-81ED-4DB2-BD59-A6C34878D82A}">
                    <a16:rowId xmlns:a16="http://schemas.microsoft.com/office/drawing/2014/main" val="751833968"/>
                  </a:ext>
                </a:extLst>
              </a:tr>
              <a:tr h="0">
                <a:tc>
                  <a:txBody>
                    <a:bodyPr/>
                    <a:lstStyle/>
                    <a:p>
                      <a:r>
                        <a:rPr lang="en-GB" b="0">
                          <a:effectLst/>
                        </a:rPr>
                        <a:t>Abstract Reasoning</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50</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300 - 900</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dirty="0">
                          <a:effectLst/>
                        </a:rPr>
                        <a:t>Questions are worth 1 mark each.</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extLst>
                  <a:ext uri="{0D108BD9-81ED-4DB2-BD59-A6C34878D82A}">
                    <a16:rowId xmlns:a16="http://schemas.microsoft.com/office/drawing/2014/main" val="3968215147"/>
                  </a:ext>
                </a:extLst>
              </a:tr>
            </a:tbl>
          </a:graphicData>
        </a:graphic>
      </p:graphicFrame>
      <p:sp>
        <p:nvSpPr>
          <p:cNvPr id="6" name="TextBox 5"/>
          <p:cNvSpPr txBox="1"/>
          <p:nvPr/>
        </p:nvSpPr>
        <p:spPr>
          <a:xfrm>
            <a:off x="968189" y="6034404"/>
            <a:ext cx="7906871" cy="646331"/>
          </a:xfrm>
          <a:prstGeom prst="rect">
            <a:avLst/>
          </a:prstGeom>
          <a:noFill/>
        </p:spPr>
        <p:txBody>
          <a:bodyPr wrap="square" rtlCol="0">
            <a:spAutoFit/>
          </a:bodyPr>
          <a:lstStyle/>
          <a:p>
            <a:r>
              <a:rPr lang="en-US" altLang="en-US" dirty="0" smtClean="0">
                <a:solidFill>
                  <a:srgbClr val="444444"/>
                </a:solidFill>
                <a:latin typeface="raleway"/>
              </a:rPr>
              <a:t>The </a:t>
            </a:r>
            <a:r>
              <a:rPr lang="en-US" altLang="en-US" dirty="0">
                <a:solidFill>
                  <a:srgbClr val="444444"/>
                </a:solidFill>
                <a:latin typeface="raleway"/>
              </a:rPr>
              <a:t>total scaled score ranges from 1200 to 3600. </a:t>
            </a:r>
            <a:endParaRPr lang="en-US" altLang="en-US" dirty="0"/>
          </a:p>
          <a:p>
            <a:pPr lvl="0" eaLnBrk="0" fontAlgn="base" hangingPunct="0">
              <a:spcBef>
                <a:spcPct val="0"/>
              </a:spcBef>
              <a:spcAft>
                <a:spcPct val="0"/>
              </a:spcAft>
            </a:pPr>
            <a:r>
              <a:rPr lang="en-US" altLang="en-US" dirty="0" smtClean="0">
                <a:solidFill>
                  <a:srgbClr val="444444"/>
                </a:solidFill>
                <a:latin typeface="raleway"/>
              </a:rPr>
              <a:t>converted </a:t>
            </a:r>
            <a:r>
              <a:rPr lang="en-US" altLang="en-US" dirty="0">
                <a:solidFill>
                  <a:srgbClr val="444444"/>
                </a:solidFill>
                <a:latin typeface="raleway"/>
              </a:rPr>
              <a:t>to scaled scores that share a common range from 300 to 900.</a:t>
            </a:r>
            <a:endParaRPr lang="en-GB" dirty="0"/>
          </a:p>
        </p:txBody>
      </p:sp>
    </p:spTree>
    <p:extLst>
      <p:ext uri="{BB962C8B-B14F-4D97-AF65-F5344CB8AC3E}">
        <p14:creationId xmlns:p14="http://schemas.microsoft.com/office/powerpoint/2010/main" val="3814388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Situational Judgement</a:t>
            </a:r>
            <a:endParaRPr lang="en-GB" dirty="0"/>
          </a:p>
        </p:txBody>
      </p:sp>
      <p:graphicFrame>
        <p:nvGraphicFramePr>
          <p:cNvPr id="4" name="Content Placeholder 3"/>
          <p:cNvGraphicFramePr>
            <a:graphicFrameLocks noGrp="1"/>
          </p:cNvGraphicFramePr>
          <p:nvPr>
            <p:ph idx="1"/>
            <p:extLst/>
          </p:nvPr>
        </p:nvGraphicFramePr>
        <p:xfrm>
          <a:off x="1250576" y="2186779"/>
          <a:ext cx="9035905" cy="3864396"/>
        </p:xfrm>
        <a:graphic>
          <a:graphicData uri="http://schemas.openxmlformats.org/drawingml/2006/table">
            <a:tbl>
              <a:tblPr/>
              <a:tblGrid>
                <a:gridCol w="934749">
                  <a:extLst>
                    <a:ext uri="{9D8B030D-6E8A-4147-A177-3AD203B41FA5}">
                      <a16:colId xmlns:a16="http://schemas.microsoft.com/office/drawing/2014/main" val="3545981031"/>
                    </a:ext>
                  </a:extLst>
                </a:gridCol>
                <a:gridCol w="8101156">
                  <a:extLst>
                    <a:ext uri="{9D8B030D-6E8A-4147-A177-3AD203B41FA5}">
                      <a16:colId xmlns:a16="http://schemas.microsoft.com/office/drawing/2014/main" val="154275669"/>
                    </a:ext>
                  </a:extLst>
                </a:gridCol>
              </a:tblGrid>
              <a:tr h="808010">
                <a:tc>
                  <a:txBody>
                    <a:bodyPr/>
                    <a:lstStyle/>
                    <a:p>
                      <a:r>
                        <a:rPr lang="en-GB" b="1">
                          <a:solidFill>
                            <a:srgbClr val="54A7AC"/>
                          </a:solidFill>
                          <a:effectLst/>
                        </a:rPr>
                        <a:t>Band 1</a:t>
                      </a:r>
                      <a:endParaRPr lang="en-GB" b="0">
                        <a:effectLst/>
                      </a:endParaRPr>
                    </a:p>
                  </a:txBody>
                  <a:tcPr marL="95250" marR="95250" marT="76200" marB="76200" anchor="ctr">
                    <a:lnL>
                      <a:noFill/>
                    </a:lnL>
                    <a:lnR>
                      <a:noFill/>
                    </a:lnR>
                    <a:lnT>
                      <a:noFill/>
                    </a:lnT>
                    <a:lnB w="9525" cap="flat" cmpd="sng" algn="ctr">
                      <a:solidFill>
                        <a:srgbClr val="E6E5E6"/>
                      </a:solidFill>
                      <a:prstDash val="solid"/>
                      <a:round/>
                      <a:headEnd type="none" w="med" len="med"/>
                      <a:tailEnd type="none" w="med" len="med"/>
                    </a:lnB>
                  </a:tcPr>
                </a:tc>
                <a:tc>
                  <a:txBody>
                    <a:bodyPr/>
                    <a:lstStyle/>
                    <a:p>
                      <a:r>
                        <a:rPr lang="en-GB" b="0">
                          <a:effectLst/>
                        </a:rPr>
                        <a:t>Those in Band 1 demonstrated an excellent level of performance, showing similar judgement in most cases to the panel of experts.</a:t>
                      </a:r>
                    </a:p>
                  </a:txBody>
                  <a:tcPr marL="95250" marR="95250" marT="76200" marB="76200" anchor="ctr">
                    <a:lnL>
                      <a:noFill/>
                    </a:lnL>
                    <a:lnR>
                      <a:noFill/>
                    </a:lnR>
                    <a:lnT>
                      <a:noFill/>
                    </a:lnT>
                    <a:lnB w="9525" cap="flat" cmpd="sng" algn="ctr">
                      <a:solidFill>
                        <a:srgbClr val="E6E5E6"/>
                      </a:solidFill>
                      <a:prstDash val="solid"/>
                      <a:round/>
                      <a:headEnd type="none" w="med" len="med"/>
                      <a:tailEnd type="none" w="med" len="med"/>
                    </a:lnB>
                  </a:tcPr>
                </a:tc>
                <a:extLst>
                  <a:ext uri="{0D108BD9-81ED-4DB2-BD59-A6C34878D82A}">
                    <a16:rowId xmlns:a16="http://schemas.microsoft.com/office/drawing/2014/main" val="1494310869"/>
                  </a:ext>
                </a:extLst>
              </a:tr>
              <a:tr h="1124188">
                <a:tc>
                  <a:txBody>
                    <a:bodyPr/>
                    <a:lstStyle/>
                    <a:p>
                      <a:r>
                        <a:rPr lang="en-GB" b="1">
                          <a:solidFill>
                            <a:srgbClr val="54A7AC"/>
                          </a:solidFill>
                          <a:effectLst/>
                        </a:rPr>
                        <a:t>Band 2</a:t>
                      </a:r>
                      <a:endParaRPr lang="en-GB" b="0">
                        <a:effectLst/>
                      </a:endParaRP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dirty="0">
                          <a:effectLst/>
                        </a:rPr>
                        <a:t>Those in Band 2 demonstrated a good, solid level of performance, showing appropriate judgement frequently, with many responses matching model answers.</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extLst>
                  <a:ext uri="{0D108BD9-81ED-4DB2-BD59-A6C34878D82A}">
                    <a16:rowId xmlns:a16="http://schemas.microsoft.com/office/drawing/2014/main" val="3776772271"/>
                  </a:ext>
                </a:extLst>
              </a:tr>
              <a:tr h="1124188">
                <a:tc>
                  <a:txBody>
                    <a:bodyPr/>
                    <a:lstStyle/>
                    <a:p>
                      <a:r>
                        <a:rPr lang="en-GB" b="1">
                          <a:solidFill>
                            <a:srgbClr val="54A7AC"/>
                          </a:solidFill>
                          <a:effectLst/>
                        </a:rPr>
                        <a:t>Band 3</a:t>
                      </a:r>
                      <a:endParaRPr lang="en-GB" b="0">
                        <a:effectLst/>
                      </a:endParaRP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a:effectLst/>
                        </a:rPr>
                        <a:t>Those in Band 3 demonstrated a modest level of performance, with appropriate judgement shown for some questions and substantial differences from ideal responses for others.</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extLst>
                  <a:ext uri="{0D108BD9-81ED-4DB2-BD59-A6C34878D82A}">
                    <a16:rowId xmlns:a16="http://schemas.microsoft.com/office/drawing/2014/main" val="2038904435"/>
                  </a:ext>
                </a:extLst>
              </a:tr>
              <a:tr h="808010">
                <a:tc>
                  <a:txBody>
                    <a:bodyPr/>
                    <a:lstStyle/>
                    <a:p>
                      <a:r>
                        <a:rPr lang="en-GB" b="1">
                          <a:solidFill>
                            <a:srgbClr val="54A7AC"/>
                          </a:solidFill>
                          <a:effectLst/>
                        </a:rPr>
                        <a:t>Band 4</a:t>
                      </a:r>
                      <a:endParaRPr lang="en-GB" b="0">
                        <a:effectLst/>
                      </a:endParaRP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tc>
                  <a:txBody>
                    <a:bodyPr/>
                    <a:lstStyle/>
                    <a:p>
                      <a:r>
                        <a:rPr lang="en-GB" b="0" dirty="0">
                          <a:effectLst/>
                        </a:rPr>
                        <a:t>The performance of those in Band 4 was low, with judgement tending to differ substantially from ideal responses in many cases.</a:t>
                      </a:r>
                    </a:p>
                  </a:txBody>
                  <a:tcPr marL="95250" marR="95250" marT="76200" marB="76200" anchor="ctr">
                    <a:lnL>
                      <a:noFill/>
                    </a:lnL>
                    <a:lnR>
                      <a:noFill/>
                    </a:lnR>
                    <a:lnT w="9525" cap="flat" cmpd="sng" algn="ctr">
                      <a:solidFill>
                        <a:srgbClr val="E6E5E6"/>
                      </a:solidFill>
                      <a:prstDash val="solid"/>
                      <a:round/>
                      <a:headEnd type="none" w="med" len="med"/>
                      <a:tailEnd type="none" w="med" len="med"/>
                    </a:lnT>
                    <a:lnB w="9525" cap="flat" cmpd="sng" algn="ctr">
                      <a:solidFill>
                        <a:srgbClr val="E6E5E6"/>
                      </a:solidFill>
                      <a:prstDash val="solid"/>
                      <a:round/>
                      <a:headEnd type="none" w="med" len="med"/>
                      <a:tailEnd type="none" w="med" len="med"/>
                    </a:lnB>
                  </a:tcPr>
                </a:tc>
                <a:extLst>
                  <a:ext uri="{0D108BD9-81ED-4DB2-BD59-A6C34878D82A}">
                    <a16:rowId xmlns:a16="http://schemas.microsoft.com/office/drawing/2014/main" val="1659775856"/>
                  </a:ext>
                </a:extLst>
              </a:tr>
            </a:tbl>
          </a:graphicData>
        </a:graphic>
      </p:graphicFrame>
      <p:sp>
        <p:nvSpPr>
          <p:cNvPr id="5" name="Rectangle 1"/>
          <p:cNvSpPr>
            <a:spLocks noChangeArrowheads="1"/>
          </p:cNvSpPr>
          <p:nvPr/>
        </p:nvSpPr>
        <p:spPr bwMode="auto">
          <a:xfrm>
            <a:off x="107576" y="13450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54A7AC"/>
                </a:solidFill>
                <a:effectLst/>
                <a:latin typeface="raleway"/>
              </a:rPr>
              <a:t>Situational Judgement Scoring</a:t>
            </a:r>
            <a:endParaRPr kumimoji="0" lang="en-US" altLang="en-US" sz="1300" b="0" i="0" u="none" strike="noStrike" cap="none" normalizeH="0" baseline="0" dirty="0" smtClean="0">
              <a:ln>
                <a:noFill/>
              </a:ln>
              <a:solidFill>
                <a:srgbClr val="54A7AC"/>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444444"/>
                </a:solidFill>
                <a:effectLst/>
                <a:latin typeface="raleway"/>
              </a:rPr>
              <a:t>Within the Situational Judgement Test, full marks are awarded for a question if your response matches the correct answer and partial marks awarded if your response is close to the correct answer.</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444444"/>
                </a:solidFill>
                <a:effectLst/>
                <a:latin typeface="raleway"/>
              </a:rPr>
              <a:t>Scores for the Situational Judgement Test are expressed in one of four bands, with band 1 being the highest.  Alongside your band, you are given an interpretation of your performance:</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444444"/>
                </a:solidFill>
                <a:effectLst/>
                <a:latin typeface="raleway"/>
              </a:rPr>
              <a:t>As the Situational Judgement test is a measure of non-cognitive attributes, it will be considered by universities in a different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4665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1140400" y="426555"/>
            <a:ext cx="8802800" cy="999200"/>
          </a:xfrm>
          <a:prstGeom prst="rect">
            <a:avLst/>
          </a:prstGeom>
        </p:spPr>
        <p:txBody>
          <a:bodyPr spcFirstLastPara="1" wrap="square" lIns="0" tIns="0" rIns="0" bIns="0" anchor="ctr" anchorCtr="0">
            <a:noAutofit/>
          </a:bodyPr>
          <a:lstStyle/>
          <a:p>
            <a:r>
              <a:rPr lang="en"/>
              <a:t>Timings (UCAT)</a:t>
            </a:r>
            <a:endParaRPr/>
          </a:p>
        </p:txBody>
      </p:sp>
      <p:graphicFrame>
        <p:nvGraphicFramePr>
          <p:cNvPr id="224" name="Google Shape;224;p26"/>
          <p:cNvGraphicFramePr/>
          <p:nvPr>
            <p:extLst/>
          </p:nvPr>
        </p:nvGraphicFramePr>
        <p:xfrm>
          <a:off x="1140397" y="1619037"/>
          <a:ext cx="6912000" cy="4368960"/>
        </p:xfrm>
        <a:graphic>
          <a:graphicData uri="http://schemas.openxmlformats.org/drawingml/2006/table">
            <a:tbl>
              <a:tblPr firstRow="1">
                <a:tableStyleId>{0E3FDE45-AF77-4B5C-9715-49D594BDF05E}</a:tableStyleId>
              </a:tblPr>
              <a:tblGrid>
                <a:gridCol w="3120000">
                  <a:extLst>
                    <a:ext uri="{9D8B030D-6E8A-4147-A177-3AD203B41FA5}">
                      <a16:colId xmlns:a16="http://schemas.microsoft.com/office/drawing/2014/main" val="20000"/>
                    </a:ext>
                  </a:extLst>
                </a:gridCol>
                <a:gridCol w="1728000">
                  <a:extLst>
                    <a:ext uri="{9D8B030D-6E8A-4147-A177-3AD203B41FA5}">
                      <a16:colId xmlns:a16="http://schemas.microsoft.com/office/drawing/2014/main" val="20003"/>
                    </a:ext>
                  </a:extLst>
                </a:gridCol>
                <a:gridCol w="2064000">
                  <a:extLst>
                    <a:ext uri="{9D8B030D-6E8A-4147-A177-3AD203B41FA5}">
                      <a16:colId xmlns:a16="http://schemas.microsoft.com/office/drawing/2014/main" val="1775412476"/>
                    </a:ext>
                  </a:extLst>
                </a:gridCol>
              </a:tblGrid>
              <a:tr h="768000">
                <a:tc>
                  <a:txBody>
                    <a:bodyPr/>
                    <a:lstStyle/>
                    <a:p>
                      <a:pPr algn="ctr">
                        <a:spcAft>
                          <a:spcPts val="0"/>
                        </a:spcAft>
                      </a:pPr>
                      <a:r>
                        <a:rPr lang="en-GB" sz="2100">
                          <a:ln>
                            <a:noFill/>
                          </a:ln>
                          <a:effectLst/>
                        </a:rPr>
                        <a:t>Subtest</a:t>
                      </a:r>
                      <a:endParaRPr lang="en-GB" sz="2100" b="1">
                        <a:ln>
                          <a:noFill/>
                        </a:ln>
                        <a:solidFill>
                          <a:schemeClr val="tx1"/>
                        </a:solidFill>
                        <a:effectLst/>
                        <a:latin typeface="News Cycle" panose="020B0604020202020204" charset="2"/>
                        <a:ea typeface="Calibri"/>
                        <a:cs typeface="Times New Roman"/>
                      </a:endParaRPr>
                    </a:p>
                  </a:txBody>
                  <a:tcPr marL="68449" marR="68449" marT="11283" marB="0" anchor="ctr">
                    <a:solidFill>
                      <a:schemeClr val="tx2"/>
                    </a:solidFill>
                  </a:tcPr>
                </a:tc>
                <a:tc>
                  <a:txBody>
                    <a:bodyPr/>
                    <a:lstStyle/>
                    <a:p>
                      <a:pPr algn="ctr">
                        <a:spcAft>
                          <a:spcPts val="0"/>
                        </a:spcAft>
                      </a:pPr>
                      <a:r>
                        <a:rPr lang="en-GB" sz="2100">
                          <a:effectLst/>
                        </a:rPr>
                        <a:t>Questions</a:t>
                      </a:r>
                      <a:endParaRPr lang="en-GB" sz="2100" b="1">
                        <a:solidFill>
                          <a:schemeClr val="tx1"/>
                        </a:solidFill>
                        <a:effectLst/>
                        <a:latin typeface="News Cycle" panose="020B0604020202020204" charset="2"/>
                        <a:ea typeface="Calibri"/>
                        <a:cs typeface="Times New Roman"/>
                      </a:endParaRPr>
                    </a:p>
                  </a:txBody>
                  <a:tcPr marL="68449" marR="68449" marT="11283" marB="0" anchor="ctr">
                    <a:solidFill>
                      <a:schemeClr val="tx2"/>
                    </a:solidFill>
                  </a:tcPr>
                </a:tc>
                <a:tc>
                  <a:txBody>
                    <a:bodyPr/>
                    <a:lstStyle/>
                    <a:p>
                      <a:pPr algn="ctr">
                        <a:spcBef>
                          <a:spcPts val="0"/>
                        </a:spcBef>
                        <a:spcAft>
                          <a:spcPts val="0"/>
                        </a:spcAft>
                      </a:pPr>
                      <a:r>
                        <a:rPr lang="en-GB" sz="2100">
                          <a:effectLst/>
                        </a:rPr>
                        <a:t>Timing</a:t>
                      </a:r>
                      <a:endParaRPr lang="en-GB" sz="2100" b="1">
                        <a:solidFill>
                          <a:schemeClr val="tx1"/>
                        </a:solidFill>
                        <a:effectLst/>
                        <a:latin typeface="News Cycle" panose="020B0604020202020204" charset="2"/>
                      </a:endParaRPr>
                    </a:p>
                  </a:txBody>
                  <a:tcPr marL="68449" marR="68449" marT="11283" marB="0" anchor="ctr">
                    <a:solidFill>
                      <a:schemeClr val="tx2"/>
                    </a:solidFill>
                  </a:tcPr>
                </a:tc>
                <a:extLst>
                  <a:ext uri="{0D108BD9-81ED-4DB2-BD59-A6C34878D82A}">
                    <a16:rowId xmlns:a16="http://schemas.microsoft.com/office/drawing/2014/main" val="10001"/>
                  </a:ext>
                </a:extLst>
              </a:tr>
              <a:tr h="528320">
                <a:tc>
                  <a:txBody>
                    <a:bodyPr/>
                    <a:lstStyle/>
                    <a:p>
                      <a:pPr>
                        <a:lnSpc>
                          <a:spcPct val="100000"/>
                        </a:lnSpc>
                        <a:spcAft>
                          <a:spcPts val="0"/>
                        </a:spcAft>
                      </a:pPr>
                      <a:r>
                        <a:rPr lang="en-US" sz="2100">
                          <a:solidFill>
                            <a:schemeClr val="accent1">
                              <a:lumMod val="75000"/>
                            </a:schemeClr>
                          </a:solidFill>
                          <a:latin typeface="News Cycle" panose="020B0604020202020204" charset="2"/>
                        </a:rPr>
                        <a:t>Verbal reasoning</a:t>
                      </a:r>
                      <a:endParaRPr lang="en-GB" sz="2100" b="1">
                        <a:solidFill>
                          <a:schemeClr val="accent1">
                            <a:lumMod val="75000"/>
                          </a:schemeClr>
                        </a:solidFill>
                        <a:effectLst/>
                        <a:latin typeface="News Cycle" panose="020B0604020202020204" charset="2"/>
                        <a:ea typeface="Calibri" panose="020F0502020204030204" pitchFamily="34" charset="0"/>
                      </a:endParaRPr>
                    </a:p>
                  </a:txBody>
                  <a:tcPr marL="127000" marR="127000" marT="101600" marB="101600" anchor="ctr">
                    <a:solidFill>
                      <a:schemeClr val="tx2"/>
                    </a:solidFill>
                  </a:tcPr>
                </a:tc>
                <a:tc>
                  <a:txBody>
                    <a:bodyPr/>
                    <a:lstStyle/>
                    <a:p>
                      <a:pPr algn="ctr">
                        <a:spcAft>
                          <a:spcPts val="0"/>
                        </a:spcAft>
                      </a:pPr>
                      <a:r>
                        <a:rPr lang="en-GB" sz="2100">
                          <a:solidFill>
                            <a:srgbClr val="5D6F77"/>
                          </a:solidFill>
                          <a:effectLst/>
                          <a:latin typeface="News Cycle" panose="020B0604020202020204" charset="2"/>
                        </a:rPr>
                        <a:t>44</a:t>
                      </a:r>
                      <a:endParaRPr lang="en-GB" sz="2100" b="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tc>
                  <a:txBody>
                    <a:bodyPr/>
                    <a:lstStyle/>
                    <a:p>
                      <a:pPr algn="ctr">
                        <a:spcAft>
                          <a:spcPts val="0"/>
                        </a:spcAft>
                      </a:pPr>
                      <a:r>
                        <a:rPr lang="en-GB" sz="2100">
                          <a:solidFill>
                            <a:srgbClr val="5D6F77"/>
                          </a:solidFill>
                          <a:effectLst/>
                          <a:latin typeface="News Cycle" panose="020B0604020202020204" charset="2"/>
                        </a:rPr>
                        <a:t>21 minutes</a:t>
                      </a:r>
                      <a:endParaRPr lang="en-GB" sz="210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extLst>
                  <a:ext uri="{0D108BD9-81ED-4DB2-BD59-A6C34878D82A}">
                    <a16:rowId xmlns:a16="http://schemas.microsoft.com/office/drawing/2014/main" val="10002"/>
                  </a:ext>
                </a:extLst>
              </a:tr>
              <a:tr h="528320">
                <a:tc>
                  <a:txBody>
                    <a:bodyPr/>
                    <a:lstStyle/>
                    <a:p>
                      <a:pPr>
                        <a:lnSpc>
                          <a:spcPct val="100000"/>
                        </a:lnSpc>
                        <a:spcAft>
                          <a:spcPts val="0"/>
                        </a:spcAft>
                      </a:pPr>
                      <a:r>
                        <a:rPr lang="en-US" sz="2100">
                          <a:solidFill>
                            <a:schemeClr val="accent1">
                              <a:lumMod val="75000"/>
                            </a:schemeClr>
                          </a:solidFill>
                          <a:latin typeface="News Cycle" panose="020B0604020202020204" charset="2"/>
                        </a:rPr>
                        <a:t>Decision making </a:t>
                      </a:r>
                      <a:endParaRPr lang="en-GB" sz="2100" b="1">
                        <a:solidFill>
                          <a:schemeClr val="accent1">
                            <a:lumMod val="75000"/>
                          </a:schemeClr>
                        </a:solidFill>
                        <a:effectLst/>
                        <a:latin typeface="News Cycle" panose="020B0604020202020204" charset="2"/>
                        <a:ea typeface="Calibri" panose="020F0502020204030204" pitchFamily="34" charset="0"/>
                      </a:endParaRPr>
                    </a:p>
                  </a:txBody>
                  <a:tcPr marL="127000" marR="127000" marT="101600" marB="101600" anchor="ctr">
                    <a:solidFill>
                      <a:schemeClr val="tx2"/>
                    </a:solidFill>
                  </a:tcPr>
                </a:tc>
                <a:tc>
                  <a:txBody>
                    <a:bodyPr/>
                    <a:lstStyle/>
                    <a:p>
                      <a:pPr algn="ctr">
                        <a:spcAft>
                          <a:spcPts val="0"/>
                        </a:spcAft>
                      </a:pPr>
                      <a:r>
                        <a:rPr lang="en-GB" sz="2100">
                          <a:solidFill>
                            <a:srgbClr val="5D6F77"/>
                          </a:solidFill>
                          <a:effectLst/>
                          <a:latin typeface="News Cycle" panose="020B0604020202020204" charset="2"/>
                        </a:rPr>
                        <a:t>29</a:t>
                      </a:r>
                      <a:endParaRPr lang="en-GB" sz="210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tc>
                  <a:txBody>
                    <a:bodyPr/>
                    <a:lstStyle/>
                    <a:p>
                      <a:pPr algn="ctr">
                        <a:spcAft>
                          <a:spcPts val="0"/>
                        </a:spcAft>
                      </a:pPr>
                      <a:r>
                        <a:rPr lang="en-GB" sz="2100">
                          <a:solidFill>
                            <a:srgbClr val="5D6F77"/>
                          </a:solidFill>
                          <a:effectLst/>
                          <a:latin typeface="News Cycle" panose="020B0604020202020204" charset="2"/>
                        </a:rPr>
                        <a:t>31 minutes</a:t>
                      </a:r>
                      <a:endParaRPr lang="en-GB" sz="210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extLst>
                  <a:ext uri="{0D108BD9-81ED-4DB2-BD59-A6C34878D82A}">
                    <a16:rowId xmlns:a16="http://schemas.microsoft.com/office/drawing/2014/main" val="10003"/>
                  </a:ext>
                </a:extLst>
              </a:tr>
              <a:tr h="768000">
                <a:tc>
                  <a:txBody>
                    <a:bodyPr/>
                    <a:lstStyle/>
                    <a:p>
                      <a:pPr>
                        <a:lnSpc>
                          <a:spcPct val="100000"/>
                        </a:lnSpc>
                        <a:spcAft>
                          <a:spcPts val="0"/>
                        </a:spcAft>
                      </a:pPr>
                      <a:r>
                        <a:rPr lang="en-US" sz="2100">
                          <a:solidFill>
                            <a:schemeClr val="accent1">
                              <a:lumMod val="75000"/>
                            </a:schemeClr>
                          </a:solidFill>
                          <a:latin typeface="News Cycle" panose="020B0604020202020204" charset="2"/>
                        </a:rPr>
                        <a:t>Quantitative reasoning</a:t>
                      </a:r>
                      <a:endParaRPr lang="en-GB" sz="2100" b="1">
                        <a:solidFill>
                          <a:schemeClr val="accent1">
                            <a:lumMod val="75000"/>
                          </a:schemeClr>
                        </a:solidFill>
                        <a:effectLst/>
                        <a:latin typeface="News Cycle" panose="020B0604020202020204" charset="2"/>
                        <a:ea typeface="Calibri" panose="020F0502020204030204" pitchFamily="34" charset="0"/>
                      </a:endParaRPr>
                    </a:p>
                  </a:txBody>
                  <a:tcPr marL="127000" marR="127000" marT="101600" marB="101600" anchor="ctr">
                    <a:solidFill>
                      <a:schemeClr val="tx2"/>
                    </a:solidFill>
                  </a:tcPr>
                </a:tc>
                <a:tc>
                  <a:txBody>
                    <a:bodyPr/>
                    <a:lstStyle/>
                    <a:p>
                      <a:pPr algn="ctr">
                        <a:spcAft>
                          <a:spcPts val="0"/>
                        </a:spcAft>
                      </a:pPr>
                      <a:r>
                        <a:rPr lang="en-GB" sz="2100">
                          <a:solidFill>
                            <a:srgbClr val="5D6F77"/>
                          </a:solidFill>
                          <a:effectLst/>
                          <a:latin typeface="News Cycle" panose="020B0604020202020204" charset="2"/>
                        </a:rPr>
                        <a:t>36</a:t>
                      </a:r>
                      <a:endParaRPr lang="en-GB" sz="210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tc>
                  <a:txBody>
                    <a:bodyPr/>
                    <a:lstStyle/>
                    <a:p>
                      <a:pPr algn="ctr">
                        <a:spcAft>
                          <a:spcPts val="0"/>
                        </a:spcAft>
                      </a:pPr>
                      <a:r>
                        <a:rPr lang="en-GB" sz="2100">
                          <a:solidFill>
                            <a:srgbClr val="5D6F77"/>
                          </a:solidFill>
                          <a:effectLst/>
                          <a:latin typeface="News Cycle" panose="020B0604020202020204" charset="2"/>
                        </a:rPr>
                        <a:t>25 minutes</a:t>
                      </a:r>
                      <a:endParaRPr lang="en-GB" sz="210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extLst>
                  <a:ext uri="{0D108BD9-81ED-4DB2-BD59-A6C34878D82A}">
                    <a16:rowId xmlns:a16="http://schemas.microsoft.com/office/drawing/2014/main" val="763173491"/>
                  </a:ext>
                </a:extLst>
              </a:tr>
              <a:tr h="528320">
                <a:tc>
                  <a:txBody>
                    <a:bodyPr/>
                    <a:lstStyle/>
                    <a:p>
                      <a:pPr>
                        <a:lnSpc>
                          <a:spcPct val="100000"/>
                        </a:lnSpc>
                        <a:spcAft>
                          <a:spcPts val="0"/>
                        </a:spcAft>
                      </a:pPr>
                      <a:r>
                        <a:rPr lang="en-US" sz="2100">
                          <a:solidFill>
                            <a:schemeClr val="accent1">
                              <a:lumMod val="75000"/>
                            </a:schemeClr>
                          </a:solidFill>
                          <a:latin typeface="News Cycle" panose="020B0604020202020204" charset="2"/>
                        </a:rPr>
                        <a:t>Abstract reasoning</a:t>
                      </a:r>
                      <a:endParaRPr lang="en-GB" sz="2100" b="1">
                        <a:solidFill>
                          <a:schemeClr val="accent1">
                            <a:lumMod val="75000"/>
                          </a:schemeClr>
                        </a:solidFill>
                        <a:effectLst/>
                        <a:latin typeface="News Cycle" panose="020B0604020202020204" charset="2"/>
                        <a:ea typeface="Calibri" panose="020F0502020204030204" pitchFamily="34" charset="0"/>
                      </a:endParaRPr>
                    </a:p>
                  </a:txBody>
                  <a:tcPr marL="127000" marR="127000" marT="101600" marB="101600" anchor="ctr">
                    <a:solidFill>
                      <a:schemeClr val="tx2"/>
                    </a:solidFill>
                  </a:tcPr>
                </a:tc>
                <a:tc>
                  <a:txBody>
                    <a:bodyPr/>
                    <a:lstStyle/>
                    <a:p>
                      <a:pPr algn="ctr">
                        <a:spcAft>
                          <a:spcPts val="0"/>
                        </a:spcAft>
                      </a:pPr>
                      <a:r>
                        <a:rPr lang="en-GB" sz="2100">
                          <a:solidFill>
                            <a:srgbClr val="5D6F77"/>
                          </a:solidFill>
                          <a:effectLst/>
                          <a:latin typeface="News Cycle" panose="020B0604020202020204" charset="2"/>
                        </a:rPr>
                        <a:t>50</a:t>
                      </a:r>
                      <a:endParaRPr lang="en-GB" sz="210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tc>
                  <a:txBody>
                    <a:bodyPr/>
                    <a:lstStyle/>
                    <a:p>
                      <a:pPr algn="ctr">
                        <a:spcAft>
                          <a:spcPts val="0"/>
                        </a:spcAft>
                      </a:pPr>
                      <a:r>
                        <a:rPr lang="en-GB" sz="2100">
                          <a:solidFill>
                            <a:srgbClr val="5D6F77"/>
                          </a:solidFill>
                          <a:effectLst/>
                          <a:latin typeface="News Cycle" panose="020B0604020202020204" charset="2"/>
                        </a:rPr>
                        <a:t>12 minutes</a:t>
                      </a:r>
                      <a:endParaRPr lang="en-GB" sz="210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extLst>
                  <a:ext uri="{0D108BD9-81ED-4DB2-BD59-A6C34878D82A}">
                    <a16:rowId xmlns:a16="http://schemas.microsoft.com/office/drawing/2014/main" val="3744728381"/>
                  </a:ext>
                </a:extLst>
              </a:tr>
              <a:tr h="768000">
                <a:tc>
                  <a:txBody>
                    <a:bodyPr/>
                    <a:lstStyle/>
                    <a:p>
                      <a:pPr>
                        <a:lnSpc>
                          <a:spcPct val="100000"/>
                        </a:lnSpc>
                        <a:spcAft>
                          <a:spcPts val="0"/>
                        </a:spcAft>
                      </a:pPr>
                      <a:r>
                        <a:rPr lang="en-US" sz="2100">
                          <a:solidFill>
                            <a:schemeClr val="accent1">
                              <a:lumMod val="75000"/>
                            </a:schemeClr>
                          </a:solidFill>
                          <a:latin typeface="News Cycle" panose="020B0604020202020204" charset="2"/>
                        </a:rPr>
                        <a:t>Situational judgement</a:t>
                      </a:r>
                      <a:endParaRPr lang="en-GB" sz="2100" b="1">
                        <a:solidFill>
                          <a:schemeClr val="accent1">
                            <a:lumMod val="75000"/>
                          </a:schemeClr>
                        </a:solidFill>
                        <a:effectLst/>
                        <a:latin typeface="News Cycle" panose="020B0604020202020204" charset="2"/>
                        <a:ea typeface="Calibri" panose="020F0502020204030204" pitchFamily="34" charset="0"/>
                      </a:endParaRPr>
                    </a:p>
                  </a:txBody>
                  <a:tcPr marL="127000" marR="127000" marT="101600" marB="101600" anchor="ctr">
                    <a:solidFill>
                      <a:schemeClr val="tx2"/>
                    </a:solidFill>
                  </a:tcPr>
                </a:tc>
                <a:tc>
                  <a:txBody>
                    <a:bodyPr/>
                    <a:lstStyle/>
                    <a:p>
                      <a:pPr algn="ctr">
                        <a:spcAft>
                          <a:spcPts val="0"/>
                        </a:spcAft>
                      </a:pPr>
                      <a:r>
                        <a:rPr lang="en-GB" sz="2100" dirty="0">
                          <a:solidFill>
                            <a:srgbClr val="5D6F77"/>
                          </a:solidFill>
                          <a:effectLst/>
                          <a:latin typeface="News Cycle" panose="020B0604020202020204" charset="2"/>
                        </a:rPr>
                        <a:t>69</a:t>
                      </a:r>
                      <a:endParaRPr lang="en-GB" sz="2100" dirty="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tc>
                  <a:txBody>
                    <a:bodyPr/>
                    <a:lstStyle/>
                    <a:p>
                      <a:pPr algn="ctr">
                        <a:spcAft>
                          <a:spcPts val="0"/>
                        </a:spcAft>
                      </a:pPr>
                      <a:r>
                        <a:rPr lang="en-GB" sz="2100">
                          <a:solidFill>
                            <a:srgbClr val="5D6F77"/>
                          </a:solidFill>
                          <a:effectLst/>
                          <a:latin typeface="News Cycle" panose="020B0604020202020204" charset="2"/>
                        </a:rPr>
                        <a:t>26 minutes</a:t>
                      </a:r>
                      <a:endParaRPr lang="en-GB" sz="210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extLst>
                  <a:ext uri="{0D108BD9-81ED-4DB2-BD59-A6C34878D82A}">
                    <a16:rowId xmlns:a16="http://schemas.microsoft.com/office/drawing/2014/main" val="2811466146"/>
                  </a:ext>
                </a:extLst>
              </a:tr>
              <a:tr h="480000">
                <a:tc>
                  <a:txBody>
                    <a:bodyPr/>
                    <a:lstStyle/>
                    <a:p>
                      <a:pPr>
                        <a:lnSpc>
                          <a:spcPts val="1350"/>
                        </a:lnSpc>
                        <a:spcAft>
                          <a:spcPts val="0"/>
                        </a:spcAft>
                      </a:pPr>
                      <a:r>
                        <a:rPr lang="en-GB" sz="2100">
                          <a:solidFill>
                            <a:srgbClr val="5D6F77"/>
                          </a:solidFill>
                          <a:effectLst/>
                          <a:latin typeface="News Cycle" panose="020B0604020202020204" charset="2"/>
                        </a:rPr>
                        <a:t>Total Time</a:t>
                      </a:r>
                      <a:endParaRPr lang="en-GB" sz="2100" b="1">
                        <a:solidFill>
                          <a:srgbClr val="5D6F77"/>
                        </a:solidFill>
                        <a:effectLst/>
                        <a:latin typeface="News Cycle" panose="020B0604020202020204" charset="2"/>
                        <a:ea typeface="Calibri" panose="020F0502020204030204" pitchFamily="34" charset="0"/>
                      </a:endParaRPr>
                    </a:p>
                  </a:txBody>
                  <a:tcPr marL="127000" marR="127000" marT="101600" marB="101600" anchor="ctr">
                    <a:solidFill>
                      <a:schemeClr val="tx2"/>
                    </a:solidFill>
                  </a:tcPr>
                </a:tc>
                <a:tc>
                  <a:txBody>
                    <a:bodyPr/>
                    <a:lstStyle/>
                    <a:p>
                      <a:pPr algn="ctr">
                        <a:spcAft>
                          <a:spcPts val="0"/>
                        </a:spcAft>
                      </a:pPr>
                      <a:endParaRPr lang="en-GB" sz="210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tc>
                  <a:txBody>
                    <a:bodyPr/>
                    <a:lstStyle/>
                    <a:p>
                      <a:pPr algn="ctr">
                        <a:spcAft>
                          <a:spcPts val="0"/>
                        </a:spcAft>
                      </a:pPr>
                      <a:r>
                        <a:rPr lang="en-GB" sz="2100" dirty="0">
                          <a:solidFill>
                            <a:srgbClr val="5D6F77"/>
                          </a:solidFill>
                          <a:effectLst/>
                          <a:latin typeface="News Cycle" panose="020B0604020202020204" charset="2"/>
                        </a:rPr>
                        <a:t>115 minutes*</a:t>
                      </a:r>
                      <a:endParaRPr lang="en-GB" sz="2100" dirty="0">
                        <a:solidFill>
                          <a:srgbClr val="5D6F77"/>
                        </a:solidFill>
                        <a:effectLst/>
                        <a:latin typeface="News Cycle" panose="020B0604020202020204" charset="2"/>
                        <a:ea typeface="Calibri"/>
                        <a:cs typeface="Times New Roman"/>
                      </a:endParaRPr>
                    </a:p>
                  </a:txBody>
                  <a:tcPr marL="68449" marR="68449" marT="11283" marB="0" anchor="ctr">
                    <a:solidFill>
                      <a:schemeClr val="tx2"/>
                    </a:solidFill>
                  </a:tcPr>
                </a:tc>
                <a:extLst>
                  <a:ext uri="{0D108BD9-81ED-4DB2-BD59-A6C34878D82A}">
                    <a16:rowId xmlns:a16="http://schemas.microsoft.com/office/drawing/2014/main" val="3316634855"/>
                  </a:ext>
                </a:extLst>
              </a:tr>
            </a:tbl>
          </a:graphicData>
        </a:graphic>
      </p:graphicFrame>
      <p:sp>
        <p:nvSpPr>
          <p:cNvPr id="2" name="TextBox 1"/>
          <p:cNvSpPr txBox="1"/>
          <p:nvPr/>
        </p:nvSpPr>
        <p:spPr>
          <a:xfrm>
            <a:off x="1140397" y="6132927"/>
            <a:ext cx="6264011" cy="318100"/>
          </a:xfrm>
          <a:prstGeom prst="rect">
            <a:avLst/>
          </a:prstGeom>
          <a:noFill/>
        </p:spPr>
        <p:txBody>
          <a:bodyPr wrap="square" rtlCol="0">
            <a:spAutoFit/>
          </a:bodyPr>
          <a:lstStyle/>
          <a:p>
            <a:pPr defTabSz="1219170">
              <a:buClr>
                <a:srgbClr val="000000"/>
              </a:buClr>
            </a:pPr>
            <a:r>
              <a:rPr lang="en-GB" sz="1467" kern="0">
                <a:solidFill>
                  <a:srgbClr val="000000"/>
                </a:solidFill>
                <a:latin typeface="News Cycle" panose="020B0604020202020204" charset="2"/>
                <a:cs typeface="Arial"/>
                <a:sym typeface="Arial"/>
              </a:rPr>
              <a:t>* Each subtest is preceded by a 1 minute instruction section.</a:t>
            </a:r>
          </a:p>
        </p:txBody>
      </p:sp>
    </p:spTree>
    <p:extLst>
      <p:ext uri="{BB962C8B-B14F-4D97-AF65-F5344CB8AC3E}">
        <p14:creationId xmlns:p14="http://schemas.microsoft.com/office/powerpoint/2010/main" val="29478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a:t>What makes Oxford and Cambridge such special universities?</a:t>
            </a:r>
          </a:p>
        </p:txBody>
      </p:sp>
      <p:sp>
        <p:nvSpPr>
          <p:cNvPr id="18435" name="Content Placeholder 2"/>
          <p:cNvSpPr>
            <a:spLocks noGrp="1"/>
          </p:cNvSpPr>
          <p:nvPr>
            <p:ph idx="1"/>
          </p:nvPr>
        </p:nvSpPr>
        <p:spPr>
          <a:xfrm>
            <a:off x="2209800" y="2205038"/>
            <a:ext cx="7772400" cy="4114800"/>
          </a:xfrm>
        </p:spPr>
        <p:txBody>
          <a:bodyPr/>
          <a:lstStyle/>
          <a:p>
            <a:r>
              <a:rPr lang="en-GB" altLang="en-US"/>
              <a:t>The collegiate system</a:t>
            </a:r>
          </a:p>
          <a:p>
            <a:r>
              <a:rPr lang="en-GB" altLang="en-US"/>
              <a:t>Teaching and tutorials</a:t>
            </a:r>
          </a:p>
          <a:p>
            <a:r>
              <a:rPr lang="en-GB" altLang="en-US"/>
              <a:t>Time and space to be at the top of your game</a:t>
            </a:r>
          </a:p>
          <a:p>
            <a:endParaRPr lang="en-GB" altLang="en-US"/>
          </a:p>
          <a:p>
            <a:endParaRPr lang="en-GB" altLang="en-US"/>
          </a:p>
        </p:txBody>
      </p:sp>
    </p:spTree>
    <p:extLst>
      <p:ext uri="{BB962C8B-B14F-4D97-AF65-F5344CB8AC3E}">
        <p14:creationId xmlns:p14="http://schemas.microsoft.com/office/powerpoint/2010/main" val="2284208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 Schools and cut off scores</a:t>
            </a:r>
            <a:endParaRPr lang="en-GB" dirty="0"/>
          </a:p>
        </p:txBody>
      </p:sp>
      <p:sp>
        <p:nvSpPr>
          <p:cNvPr id="3" name="Content Placeholder 2"/>
          <p:cNvSpPr>
            <a:spLocks noGrp="1"/>
          </p:cNvSpPr>
          <p:nvPr>
            <p:ph idx="1"/>
          </p:nvPr>
        </p:nvSpPr>
        <p:spPr/>
        <p:txBody>
          <a:bodyPr>
            <a:normAutofit/>
          </a:bodyPr>
          <a:lstStyle/>
          <a:p>
            <a:r>
              <a:rPr lang="en-GB" dirty="0" smtClean="0"/>
              <a:t>Students need to check which is most appropriate for their score</a:t>
            </a:r>
          </a:p>
          <a:p>
            <a:r>
              <a:rPr lang="en-US" dirty="0"/>
              <a:t>UCAT cut-off scores: </a:t>
            </a:r>
            <a:r>
              <a:rPr lang="en-US" dirty="0">
                <a:hlinkClick r:id="rId2"/>
              </a:rPr>
              <a:t>https://www.themedicportal.com/application-guide/ucat/ucat-universities/?</a:t>
            </a:r>
            <a:r>
              <a:rPr lang="en-US" dirty="0" smtClean="0">
                <a:hlinkClick r:id="rId2"/>
              </a:rPr>
              <a:t>v=79cba1185463</a:t>
            </a:r>
            <a:endParaRPr lang="en-GB" dirty="0" smtClean="0"/>
          </a:p>
          <a:p>
            <a:r>
              <a:rPr lang="en-GB" dirty="0" smtClean="0"/>
              <a:t>There is no point applying if they don’t meet the criteria</a:t>
            </a:r>
          </a:p>
          <a:p>
            <a:r>
              <a:rPr lang="en-GB" dirty="0" smtClean="0"/>
              <a:t>Need to consider their average and your situational judgement (some will not accept Band 4)</a:t>
            </a:r>
          </a:p>
          <a:p>
            <a:r>
              <a:rPr lang="en-GB" dirty="0" smtClean="0"/>
              <a:t>Manchester </a:t>
            </a:r>
            <a:r>
              <a:rPr lang="en-GB" dirty="0" smtClean="0"/>
              <a:t>2750, Band1/2,   Liverpool 2620, </a:t>
            </a:r>
            <a:r>
              <a:rPr lang="en-GB" dirty="0" err="1" smtClean="0"/>
              <a:t>Keele</a:t>
            </a:r>
            <a:r>
              <a:rPr lang="en-GB" dirty="0" smtClean="0"/>
              <a:t> 2250</a:t>
            </a:r>
          </a:p>
          <a:p>
            <a:pPr marL="0" indent="0">
              <a:buNone/>
            </a:pPr>
            <a:endParaRPr lang="en-GB" dirty="0"/>
          </a:p>
        </p:txBody>
      </p:sp>
    </p:spTree>
    <p:extLst>
      <p:ext uri="{BB962C8B-B14F-4D97-AF65-F5344CB8AC3E}">
        <p14:creationId xmlns:p14="http://schemas.microsoft.com/office/powerpoint/2010/main" val="58837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help</a:t>
            </a:r>
            <a:endParaRPr lang="en-GB" dirty="0"/>
          </a:p>
        </p:txBody>
      </p:sp>
      <p:sp>
        <p:nvSpPr>
          <p:cNvPr id="3" name="Content Placeholder 2"/>
          <p:cNvSpPr>
            <a:spLocks noGrp="1"/>
          </p:cNvSpPr>
          <p:nvPr>
            <p:ph idx="1"/>
          </p:nvPr>
        </p:nvSpPr>
        <p:spPr/>
        <p:txBody>
          <a:bodyPr>
            <a:normAutofit fontScale="55000" lnSpcReduction="20000"/>
          </a:bodyPr>
          <a:lstStyle/>
          <a:p>
            <a:r>
              <a:rPr lang="en-GB" dirty="0">
                <a:latin typeface="Arial" panose="020B0604020202020204" pitchFamily="34" charset="0"/>
              </a:rPr>
              <a:t>Entry requirements for each med </a:t>
            </a:r>
            <a:r>
              <a:rPr lang="en-GB" dirty="0" smtClean="0">
                <a:latin typeface="Arial" panose="020B0604020202020204" pitchFamily="34" charset="0"/>
              </a:rPr>
              <a:t>school </a:t>
            </a:r>
            <a:r>
              <a:rPr lang="en-GB" dirty="0" smtClean="0">
                <a:latin typeface="Arial" panose="020B0604020202020204" pitchFamily="34" charset="0"/>
                <a:hlinkClick r:id="rId2"/>
              </a:rPr>
              <a:t>https</a:t>
            </a:r>
            <a:r>
              <a:rPr lang="en-GB" dirty="0">
                <a:latin typeface="Arial" panose="020B0604020202020204" pitchFamily="34" charset="0"/>
                <a:hlinkClick r:id="rId2"/>
              </a:rPr>
              <a:t>://</a:t>
            </a:r>
            <a:r>
              <a:rPr lang="en-GB" dirty="0" smtClean="0">
                <a:latin typeface="Arial" panose="020B0604020202020204" pitchFamily="34" charset="0"/>
                <a:hlinkClick r:id="rId2"/>
              </a:rPr>
              <a:t>www.medschools.ac.uk/media/2032/msc-entry-requirements-for-uk-medical-schools.pdf</a:t>
            </a:r>
            <a:endParaRPr lang="en-GB" dirty="0" smtClean="0">
              <a:latin typeface="Arial" panose="020B0604020202020204" pitchFamily="34" charset="0"/>
            </a:endParaRPr>
          </a:p>
          <a:p>
            <a:r>
              <a:rPr lang="en-GB" dirty="0" smtClean="0">
                <a:latin typeface="Arial" panose="020B0604020202020204" pitchFamily="34" charset="0"/>
              </a:rPr>
              <a:t>Gaining </a:t>
            </a:r>
            <a:r>
              <a:rPr lang="en-GB" dirty="0">
                <a:latin typeface="Arial" panose="020B0604020202020204" pitchFamily="34" charset="0"/>
              </a:rPr>
              <a:t>experience in the time of </a:t>
            </a:r>
            <a:r>
              <a:rPr lang="en-GB" dirty="0" smtClean="0">
                <a:latin typeface="Arial" panose="020B0604020202020204" pitchFamily="34" charset="0"/>
              </a:rPr>
              <a:t>Coronavirus </a:t>
            </a:r>
            <a:r>
              <a:rPr lang="en-GB" dirty="0" smtClean="0">
                <a:latin typeface="Arial" panose="020B0604020202020204" pitchFamily="34" charset="0"/>
                <a:hlinkClick r:id="rId3"/>
              </a:rPr>
              <a:t>https</a:t>
            </a:r>
            <a:r>
              <a:rPr lang="en-GB" dirty="0">
                <a:latin typeface="Arial" panose="020B0604020202020204" pitchFamily="34" charset="0"/>
                <a:hlinkClick r:id="rId3"/>
              </a:rPr>
              <a:t>://</a:t>
            </a:r>
            <a:r>
              <a:rPr lang="en-GB" dirty="0" smtClean="0">
                <a:latin typeface="Arial" panose="020B0604020202020204" pitchFamily="34" charset="0"/>
                <a:hlinkClick r:id="rId3"/>
              </a:rPr>
              <a:t>www.medschools.ac.uk/media/2636/guidance-on-gaining-relevant-experience-for-studying-medicine-in-the-time-of-covid-19.pdf</a:t>
            </a:r>
            <a:endParaRPr lang="en-GB" dirty="0" smtClean="0">
              <a:latin typeface="Arial" panose="020B0604020202020204" pitchFamily="34" charset="0"/>
            </a:endParaRPr>
          </a:p>
          <a:p>
            <a:r>
              <a:rPr lang="en-GB" dirty="0" smtClean="0">
                <a:latin typeface="Arial" panose="020B0604020202020204" pitchFamily="34" charset="0"/>
              </a:rPr>
              <a:t>New </a:t>
            </a:r>
            <a:r>
              <a:rPr lang="en-GB" dirty="0">
                <a:latin typeface="Arial" panose="020B0604020202020204" pitchFamily="34" charset="0"/>
              </a:rPr>
              <a:t>website with some good comparison tables </a:t>
            </a:r>
            <a:r>
              <a:rPr lang="en-GB" dirty="0">
                <a:latin typeface="Arial" panose="020B0604020202020204" pitchFamily="34" charset="0"/>
                <a:hlinkClick r:id="rId4"/>
              </a:rPr>
              <a:t>https://</a:t>
            </a:r>
            <a:r>
              <a:rPr lang="en-GB" dirty="0" smtClean="0">
                <a:latin typeface="Arial" panose="020B0604020202020204" pitchFamily="34" charset="0"/>
                <a:hlinkClick r:id="rId4"/>
              </a:rPr>
              <a:t>www.scrubbed-up.com/ultimate-guide-to-uk-medical-school</a:t>
            </a:r>
            <a:endParaRPr lang="en-GB" dirty="0" smtClean="0">
              <a:latin typeface="Arial" panose="020B0604020202020204" pitchFamily="34" charset="0"/>
            </a:endParaRPr>
          </a:p>
          <a:p>
            <a:r>
              <a:rPr lang="en-GB" dirty="0" smtClean="0">
                <a:latin typeface="Arial" panose="020B0604020202020204" pitchFamily="34" charset="0"/>
              </a:rPr>
              <a:t>UCAT tips https</a:t>
            </a:r>
            <a:r>
              <a:rPr lang="en-GB" dirty="0">
                <a:latin typeface="Arial" panose="020B0604020202020204" pitchFamily="34" charset="0"/>
              </a:rPr>
              <a:t>://</a:t>
            </a:r>
            <a:r>
              <a:rPr lang="en-GB" dirty="0" smtClean="0">
                <a:latin typeface="Arial" panose="020B0604020202020204" pitchFamily="34" charset="0"/>
              </a:rPr>
              <a:t>www.scrubbed-up.com/post/ucat-exam-tips</a:t>
            </a:r>
          </a:p>
          <a:p>
            <a:r>
              <a:rPr lang="en-GB" dirty="0" smtClean="0">
                <a:latin typeface="Arial" panose="020B0604020202020204" pitchFamily="34" charset="0"/>
              </a:rPr>
              <a:t>BMAT tips </a:t>
            </a:r>
            <a:r>
              <a:rPr lang="en-GB" dirty="0" smtClean="0">
                <a:latin typeface="Arial" panose="020B0604020202020204" pitchFamily="34" charset="0"/>
                <a:hlinkClick r:id="rId5"/>
              </a:rPr>
              <a:t>https</a:t>
            </a:r>
            <a:r>
              <a:rPr lang="en-GB" dirty="0">
                <a:latin typeface="Arial" panose="020B0604020202020204" pitchFamily="34" charset="0"/>
                <a:hlinkClick r:id="rId5"/>
              </a:rPr>
              <a:t>://</a:t>
            </a:r>
            <a:r>
              <a:rPr lang="en-GB" dirty="0" smtClean="0">
                <a:latin typeface="Arial" panose="020B0604020202020204" pitchFamily="34" charset="0"/>
                <a:hlinkClick r:id="rId5"/>
              </a:rPr>
              <a:t>www.scrubbed-up.com/post/bmat-top-tips</a:t>
            </a:r>
            <a:endParaRPr lang="en-GB" dirty="0" smtClean="0">
              <a:latin typeface="Arial" panose="020B0604020202020204" pitchFamily="34" charset="0"/>
            </a:endParaRPr>
          </a:p>
          <a:p>
            <a:r>
              <a:rPr lang="en-GB" dirty="0" smtClean="0">
                <a:latin typeface="Arial" panose="020B0604020202020204" pitchFamily="34" charset="0"/>
              </a:rPr>
              <a:t>Information </a:t>
            </a:r>
            <a:r>
              <a:rPr lang="en-GB" dirty="0">
                <a:latin typeface="Arial" panose="020B0604020202020204" pitchFamily="34" charset="0"/>
              </a:rPr>
              <a:t>on the </a:t>
            </a:r>
            <a:r>
              <a:rPr lang="en-GB" dirty="0" smtClean="0">
                <a:latin typeface="Arial" panose="020B0604020202020204" pitchFamily="34" charset="0"/>
              </a:rPr>
              <a:t>UCAT https</a:t>
            </a:r>
            <a:r>
              <a:rPr lang="en-GB" dirty="0">
                <a:latin typeface="Arial" panose="020B0604020202020204" pitchFamily="34" charset="0"/>
              </a:rPr>
              <a:t>://www.kaptest.co.uk/ucat/infoUCAT </a:t>
            </a:r>
          </a:p>
          <a:p>
            <a:r>
              <a:rPr lang="en-GB" dirty="0" smtClean="0">
                <a:latin typeface="Arial" panose="020B0604020202020204" pitchFamily="34" charset="0"/>
              </a:rPr>
              <a:t>how </a:t>
            </a:r>
            <a:r>
              <a:rPr lang="en-GB" dirty="0">
                <a:latin typeface="Arial" panose="020B0604020202020204" pitchFamily="34" charset="0"/>
              </a:rPr>
              <a:t>to </a:t>
            </a:r>
            <a:r>
              <a:rPr lang="en-GB" dirty="0" smtClean="0">
                <a:latin typeface="Arial" panose="020B0604020202020204" pitchFamily="34" charset="0"/>
              </a:rPr>
              <a:t>register </a:t>
            </a:r>
            <a:r>
              <a:rPr lang="en-GB" dirty="0" smtClean="0">
                <a:latin typeface="Arial" panose="020B0604020202020204" pitchFamily="34" charset="0"/>
                <a:hlinkClick r:id="rId6"/>
              </a:rPr>
              <a:t>https</a:t>
            </a:r>
            <a:r>
              <a:rPr lang="en-GB" dirty="0">
                <a:latin typeface="Arial" panose="020B0604020202020204" pitchFamily="34" charset="0"/>
                <a:hlinkClick r:id="rId6"/>
              </a:rPr>
              <a:t>://www.ucat.ac.uk/ucat/registration-booking</a:t>
            </a:r>
            <a:r>
              <a:rPr lang="en-GB" dirty="0" smtClean="0">
                <a:latin typeface="Arial" panose="020B0604020202020204" pitchFamily="34" charset="0"/>
                <a:hlinkClick r:id="rId6"/>
              </a:rPr>
              <a:t>/</a:t>
            </a:r>
            <a:endParaRPr lang="en-GB" dirty="0" smtClean="0">
              <a:latin typeface="Arial" panose="020B0604020202020204" pitchFamily="34" charset="0"/>
            </a:endParaRPr>
          </a:p>
          <a:p>
            <a:r>
              <a:rPr lang="en-GB" dirty="0" smtClean="0">
                <a:latin typeface="Arial" panose="020B0604020202020204" pitchFamily="34" charset="0"/>
              </a:rPr>
              <a:t>Applying </a:t>
            </a:r>
            <a:r>
              <a:rPr lang="en-GB" dirty="0">
                <a:latin typeface="Arial" panose="020B0604020202020204" pitchFamily="34" charset="0"/>
              </a:rPr>
              <a:t>to Medicine </a:t>
            </a:r>
            <a:r>
              <a:rPr lang="en-GB" dirty="0">
                <a:latin typeface="Arial" panose="020B0604020202020204" pitchFamily="34" charset="0"/>
                <a:hlinkClick r:id="rId7"/>
              </a:rPr>
              <a:t>https://</a:t>
            </a:r>
            <a:r>
              <a:rPr lang="en-GB" dirty="0" smtClean="0">
                <a:latin typeface="Arial" panose="020B0604020202020204" pitchFamily="34" charset="0"/>
                <a:hlinkClick r:id="rId7"/>
              </a:rPr>
              <a:t>www.medschools.ac.uk/media/2951/entry-requirements-document-2023-entry.pdf</a:t>
            </a:r>
            <a:endParaRPr lang="en-GB" dirty="0" smtClean="0">
              <a:latin typeface="Arial" panose="020B0604020202020204" pitchFamily="34" charset="0"/>
            </a:endParaRPr>
          </a:p>
          <a:p>
            <a:r>
              <a:rPr lang="en-GB" dirty="0" smtClean="0">
                <a:latin typeface="Arial" panose="020B0604020202020204" pitchFamily="34" charset="0"/>
              </a:rPr>
              <a:t>Applying </a:t>
            </a:r>
            <a:r>
              <a:rPr lang="en-GB" dirty="0">
                <a:latin typeface="Arial" panose="020B0604020202020204" pitchFamily="34" charset="0"/>
              </a:rPr>
              <a:t>to </a:t>
            </a:r>
            <a:r>
              <a:rPr lang="en-GB" dirty="0" smtClean="0">
                <a:latin typeface="Arial" panose="020B0604020202020204" pitchFamily="34" charset="0"/>
              </a:rPr>
              <a:t>Dentistry </a:t>
            </a:r>
            <a:r>
              <a:rPr lang="en-GB" dirty="0" smtClean="0">
                <a:latin typeface="Arial" panose="020B0604020202020204" pitchFamily="34" charset="0"/>
                <a:hlinkClick r:id="rId8"/>
              </a:rPr>
              <a:t>https</a:t>
            </a:r>
            <a:r>
              <a:rPr lang="en-GB" dirty="0">
                <a:latin typeface="Arial" panose="020B0604020202020204" pitchFamily="34" charset="0"/>
                <a:hlinkClick r:id="rId8"/>
              </a:rPr>
              <a:t>://www.dentalschoolscouncil.ac.uk/studying-dentistry/making-an-application</a:t>
            </a:r>
            <a:r>
              <a:rPr lang="en-GB" dirty="0" smtClean="0">
                <a:latin typeface="Arial" panose="020B0604020202020204" pitchFamily="34" charset="0"/>
                <a:hlinkClick r:id="rId8"/>
              </a:rPr>
              <a:t>/</a:t>
            </a:r>
            <a:endParaRPr lang="en-GB" dirty="0" smtClean="0">
              <a:latin typeface="Arial" panose="020B0604020202020204" pitchFamily="34" charset="0"/>
            </a:endParaRPr>
          </a:p>
          <a:p>
            <a:r>
              <a:rPr lang="en-GB" dirty="0" smtClean="0">
                <a:latin typeface="Arial" panose="020B0604020202020204" pitchFamily="34" charset="0"/>
              </a:rPr>
              <a:t>Applying </a:t>
            </a:r>
            <a:r>
              <a:rPr lang="en-GB" dirty="0">
                <a:latin typeface="Arial" panose="020B0604020202020204" pitchFamily="34" charset="0"/>
              </a:rPr>
              <a:t>to Vet </a:t>
            </a:r>
            <a:r>
              <a:rPr lang="en-GB" dirty="0" smtClean="0">
                <a:latin typeface="Arial" panose="020B0604020202020204" pitchFamily="34" charset="0"/>
              </a:rPr>
              <a:t>medicine </a:t>
            </a:r>
            <a:r>
              <a:rPr lang="en-GB" dirty="0" smtClean="0">
                <a:latin typeface="Arial" panose="020B0604020202020204" pitchFamily="34" charset="0"/>
                <a:hlinkClick r:id="rId9"/>
              </a:rPr>
              <a:t>https</a:t>
            </a:r>
            <a:r>
              <a:rPr lang="en-GB" dirty="0">
                <a:latin typeface="Arial" panose="020B0604020202020204" pitchFamily="34" charset="0"/>
                <a:hlinkClick r:id="rId9"/>
              </a:rPr>
              <a:t>://www.vetschoolscouncil.ac.uk/study-and-training/applications</a:t>
            </a:r>
            <a:r>
              <a:rPr lang="en-GB" dirty="0" smtClean="0">
                <a:latin typeface="Arial" panose="020B0604020202020204" pitchFamily="34" charset="0"/>
                <a:hlinkClick r:id="rId9"/>
              </a:rPr>
              <a:t>/</a:t>
            </a:r>
            <a:endParaRPr lang="en-GB" dirty="0" smtClean="0">
              <a:latin typeface="Arial" panose="020B0604020202020204" pitchFamily="34" charset="0"/>
            </a:endParaRPr>
          </a:p>
          <a:p>
            <a:r>
              <a:rPr lang="en-GB" dirty="0">
                <a:latin typeface="Arial" panose="020B0604020202020204" pitchFamily="34" charset="0"/>
                <a:hlinkClick r:id="rId10"/>
              </a:rPr>
              <a:t>https://www.bva.co.uk/your-career/becoming-a-vet</a:t>
            </a:r>
            <a:r>
              <a:rPr lang="en-GB" dirty="0" smtClean="0">
                <a:latin typeface="Arial" panose="020B0604020202020204" pitchFamily="34" charset="0"/>
                <a:hlinkClick r:id="rId10"/>
              </a:rPr>
              <a:t>/</a:t>
            </a:r>
            <a:endParaRPr lang="en-GB" dirty="0" smtClean="0">
              <a:latin typeface="Arial" panose="020B0604020202020204" pitchFamily="34" charset="0"/>
            </a:endParaRPr>
          </a:p>
          <a:p>
            <a:endParaRPr lang="en-GB" dirty="0" smtClean="0">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461349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Interviews</a:t>
            </a:r>
            <a:endParaRPr lang="en-US" dirty="0"/>
          </a:p>
        </p:txBody>
      </p:sp>
      <p:sp>
        <p:nvSpPr>
          <p:cNvPr id="3" name="Content Placeholder 2"/>
          <p:cNvSpPr>
            <a:spLocks noGrp="1"/>
          </p:cNvSpPr>
          <p:nvPr>
            <p:ph idx="1"/>
          </p:nvPr>
        </p:nvSpPr>
        <p:spPr/>
        <p:txBody>
          <a:bodyPr/>
          <a:lstStyle/>
          <a:p>
            <a:r>
              <a:rPr lang="en-US" dirty="0" smtClean="0"/>
              <a:t>Most probably be MMI</a:t>
            </a:r>
          </a:p>
          <a:p>
            <a:r>
              <a:rPr lang="en-US" dirty="0" smtClean="0"/>
              <a:t>Lots of practice at college</a:t>
            </a:r>
            <a:r>
              <a:rPr lang="en-US" dirty="0" smtClean="0"/>
              <a:t>.</a:t>
            </a:r>
            <a:endParaRPr lang="en-US" dirty="0" smtClean="0"/>
          </a:p>
        </p:txBody>
      </p:sp>
    </p:spTree>
    <p:extLst>
      <p:ext uri="{BB962C8B-B14F-4D97-AF65-F5344CB8AC3E}">
        <p14:creationId xmlns:p14="http://schemas.microsoft.com/office/powerpoint/2010/main" val="3387633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parents support</a:t>
            </a:r>
            <a:endParaRPr lang="en-GB" dirty="0"/>
          </a:p>
        </p:txBody>
      </p:sp>
      <p:sp>
        <p:nvSpPr>
          <p:cNvPr id="3" name="Content Placeholder 2"/>
          <p:cNvSpPr>
            <a:spLocks noGrp="1"/>
          </p:cNvSpPr>
          <p:nvPr>
            <p:ph idx="1"/>
          </p:nvPr>
        </p:nvSpPr>
        <p:spPr/>
        <p:txBody>
          <a:bodyPr/>
          <a:lstStyle/>
          <a:p>
            <a:r>
              <a:rPr lang="en-GB" dirty="0" smtClean="0"/>
              <a:t>Understand the process and support each stage</a:t>
            </a:r>
          </a:p>
          <a:p>
            <a:r>
              <a:rPr lang="en-GB" dirty="0" smtClean="0"/>
              <a:t>Understand that the journey has lonely times and students need reassurance and confidence</a:t>
            </a:r>
          </a:p>
          <a:p>
            <a:r>
              <a:rPr lang="en-GB" dirty="0" smtClean="0"/>
              <a:t>Help with time management and decision making – work hard, play hard mentality</a:t>
            </a:r>
          </a:p>
          <a:p>
            <a:r>
              <a:rPr lang="en-GB" dirty="0" smtClean="0"/>
              <a:t>Have a good overview of mental health</a:t>
            </a:r>
          </a:p>
          <a:p>
            <a:r>
              <a:rPr lang="en-GB" dirty="0" smtClean="0"/>
              <a:t>Bring realism and sense of perspective – it will be a bumpy ride </a:t>
            </a:r>
          </a:p>
          <a:p>
            <a:r>
              <a:rPr lang="en-GB" dirty="0" smtClean="0"/>
              <a:t>Communicate with college</a:t>
            </a:r>
            <a:endParaRPr lang="en-GB" dirty="0"/>
          </a:p>
        </p:txBody>
      </p:sp>
    </p:spTree>
    <p:extLst>
      <p:ext uri="{BB962C8B-B14F-4D97-AF65-F5344CB8AC3E}">
        <p14:creationId xmlns:p14="http://schemas.microsoft.com/office/powerpoint/2010/main" val="1284089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3" name="Subtitle 2"/>
          <p:cNvSpPr>
            <a:spLocks noGrp="1"/>
          </p:cNvSpPr>
          <p:nvPr>
            <p:ph type="subTitle" idx="1"/>
          </p:nvPr>
        </p:nvSpPr>
        <p:spPr/>
        <p:txBody>
          <a:bodyPr>
            <a:normAutofit lnSpcReduction="10000"/>
          </a:bodyPr>
          <a:lstStyle/>
          <a:p>
            <a:r>
              <a:rPr lang="en-GB" dirty="0" err="1" smtClean="0"/>
              <a:t>Dr.</a:t>
            </a:r>
            <a:r>
              <a:rPr lang="en-GB" dirty="0" smtClean="0"/>
              <a:t> Damian Windle – dwi@asfc.ac.uk</a:t>
            </a:r>
          </a:p>
          <a:p>
            <a:r>
              <a:rPr lang="en-GB" dirty="0" smtClean="0"/>
              <a:t>Head of The XL Academy</a:t>
            </a:r>
            <a:endParaRPr lang="en-GB" dirty="0"/>
          </a:p>
        </p:txBody>
      </p:sp>
    </p:spTree>
    <p:extLst>
      <p:ext uri="{BB962C8B-B14F-4D97-AF65-F5344CB8AC3E}">
        <p14:creationId xmlns:p14="http://schemas.microsoft.com/office/powerpoint/2010/main" val="127532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a:t>Separating the myths….</a:t>
            </a:r>
          </a:p>
        </p:txBody>
      </p:sp>
      <p:sp>
        <p:nvSpPr>
          <p:cNvPr id="17411" name="Content Placeholder 2"/>
          <p:cNvSpPr>
            <a:spLocks noGrp="1"/>
          </p:cNvSpPr>
          <p:nvPr>
            <p:ph idx="1"/>
          </p:nvPr>
        </p:nvSpPr>
        <p:spPr/>
        <p:txBody>
          <a:bodyPr/>
          <a:lstStyle/>
          <a:p>
            <a:r>
              <a:rPr lang="en-GB" altLang="en-US" sz="2400" dirty="0"/>
              <a:t>Intake, Interview, Finance…</a:t>
            </a:r>
          </a:p>
          <a:p>
            <a:endParaRPr lang="en-GB" altLang="en-US" sz="2400" dirty="0"/>
          </a:p>
          <a:p>
            <a:r>
              <a:rPr lang="en-GB" altLang="en-US" sz="2400" dirty="0"/>
              <a:t>In truth Oxford and Cambridge Universities:</a:t>
            </a:r>
          </a:p>
          <a:p>
            <a:r>
              <a:rPr lang="en-GB" altLang="en-US" sz="2400" dirty="0"/>
              <a:t>Seek to attract the best and brightest applicants regardless of background, which they seek out via extensive access programmes across the UK, as well as visits overseas.</a:t>
            </a:r>
          </a:p>
          <a:p>
            <a:r>
              <a:rPr lang="en-GB" altLang="en-US" sz="2400" dirty="0"/>
              <a:t>Have highly rigorous and fair application procedures designed to allow the very best candidates to shine; and</a:t>
            </a:r>
          </a:p>
          <a:p>
            <a:r>
              <a:rPr lang="en-GB" altLang="en-US" sz="2400" dirty="0"/>
              <a:t>Are diverse and vibrant places to live and study.</a:t>
            </a:r>
          </a:p>
          <a:p>
            <a:endParaRPr lang="en-GB" altLang="en-US" dirty="0"/>
          </a:p>
        </p:txBody>
      </p:sp>
    </p:spTree>
    <p:extLst>
      <p:ext uri="{BB962C8B-B14F-4D97-AF65-F5344CB8AC3E}">
        <p14:creationId xmlns:p14="http://schemas.microsoft.com/office/powerpoint/2010/main" val="3604834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DEE3-CB1B-B342-97D7-792A4F1F76C9}"/>
              </a:ext>
            </a:extLst>
          </p:cNvPr>
          <p:cNvSpPr>
            <a:spLocks noGrp="1"/>
          </p:cNvSpPr>
          <p:nvPr>
            <p:ph type="title"/>
          </p:nvPr>
        </p:nvSpPr>
        <p:spPr/>
        <p:txBody>
          <a:bodyPr/>
          <a:lstStyle/>
          <a:p>
            <a:r>
              <a:rPr lang="en-US" dirty="0"/>
              <a:t>Therefore…</a:t>
            </a:r>
          </a:p>
        </p:txBody>
      </p:sp>
      <p:sp>
        <p:nvSpPr>
          <p:cNvPr id="3" name="Content Placeholder 2">
            <a:extLst>
              <a:ext uri="{FF2B5EF4-FFF2-40B4-BE49-F238E27FC236}">
                <a16:creationId xmlns:a16="http://schemas.microsoft.com/office/drawing/2014/main" id="{14849CA5-375C-3E42-BC60-73E4A2EF8F62}"/>
              </a:ext>
            </a:extLst>
          </p:cNvPr>
          <p:cNvSpPr>
            <a:spLocks noGrp="1"/>
          </p:cNvSpPr>
          <p:nvPr>
            <p:ph idx="1"/>
          </p:nvPr>
        </p:nvSpPr>
        <p:spPr>
          <a:xfrm>
            <a:off x="838200" y="1394551"/>
            <a:ext cx="11353800" cy="5358946"/>
          </a:xfrm>
        </p:spPr>
        <p:txBody>
          <a:bodyPr>
            <a:normAutofit fontScale="92500" lnSpcReduction="10000"/>
          </a:bodyPr>
          <a:lstStyle/>
          <a:p>
            <a:r>
              <a:rPr lang="en-US" dirty="0"/>
              <a:t>Expect the process to be very hard</a:t>
            </a:r>
          </a:p>
          <a:p>
            <a:r>
              <a:rPr lang="en-US" dirty="0"/>
              <a:t>Expect the process to be brutal</a:t>
            </a:r>
          </a:p>
          <a:p>
            <a:r>
              <a:rPr lang="en-US" dirty="0"/>
              <a:t>Be prepared </a:t>
            </a:r>
            <a:r>
              <a:rPr lang="en-US" dirty="0" smtClean="0"/>
              <a:t>for your son/daughter to </a:t>
            </a:r>
            <a:r>
              <a:rPr lang="en-US" dirty="0"/>
              <a:t>work the hardest </a:t>
            </a:r>
            <a:r>
              <a:rPr lang="en-US" dirty="0" smtClean="0"/>
              <a:t>they’ve </a:t>
            </a:r>
            <a:r>
              <a:rPr lang="en-US" dirty="0"/>
              <a:t>ever worked</a:t>
            </a:r>
          </a:p>
          <a:p>
            <a:r>
              <a:rPr lang="en-US" dirty="0"/>
              <a:t>Expect that only </a:t>
            </a:r>
            <a:r>
              <a:rPr lang="en-US" dirty="0" smtClean="0"/>
              <a:t>roughly 1 </a:t>
            </a:r>
            <a:r>
              <a:rPr lang="en-US" dirty="0"/>
              <a:t>in 5 </a:t>
            </a:r>
            <a:r>
              <a:rPr lang="en-US" dirty="0" smtClean="0"/>
              <a:t>students </a:t>
            </a:r>
            <a:r>
              <a:rPr lang="en-US" dirty="0"/>
              <a:t>will get a </a:t>
            </a:r>
            <a:r>
              <a:rPr lang="en-US" dirty="0" smtClean="0"/>
              <a:t>place*</a:t>
            </a:r>
            <a:endParaRPr lang="en-US" dirty="0"/>
          </a:p>
          <a:p>
            <a:endParaRPr lang="en-US" dirty="0"/>
          </a:p>
          <a:p>
            <a:pPr marL="0" indent="0">
              <a:buNone/>
            </a:pPr>
            <a:endParaRPr lang="en-US" dirty="0" smtClean="0"/>
          </a:p>
          <a:p>
            <a:pPr marL="0" indent="0">
              <a:buNone/>
            </a:pPr>
            <a:endParaRPr lang="en-US" dirty="0"/>
          </a:p>
          <a:p>
            <a:pPr marL="0" indent="0">
              <a:buNone/>
            </a:pPr>
            <a:r>
              <a:rPr lang="en-US" dirty="0" smtClean="0"/>
              <a:t>But</a:t>
            </a:r>
            <a:r>
              <a:rPr lang="en-US" dirty="0"/>
              <a:t>….</a:t>
            </a:r>
          </a:p>
          <a:p>
            <a:r>
              <a:rPr lang="en-US" dirty="0"/>
              <a:t>Expect the process to be fair</a:t>
            </a:r>
          </a:p>
          <a:p>
            <a:r>
              <a:rPr lang="en-US" dirty="0"/>
              <a:t>Expect a first class level of support</a:t>
            </a:r>
          </a:p>
          <a:p>
            <a:r>
              <a:rPr lang="en-US" dirty="0"/>
              <a:t>Expect extra benefits from being part of the process</a:t>
            </a:r>
          </a:p>
        </p:txBody>
      </p:sp>
    </p:spTree>
    <p:extLst>
      <p:ext uri="{BB962C8B-B14F-4D97-AF65-F5344CB8AC3E}">
        <p14:creationId xmlns:p14="http://schemas.microsoft.com/office/powerpoint/2010/main" val="2174352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dirty="0"/>
              <a:t>Is </a:t>
            </a:r>
            <a:r>
              <a:rPr lang="en-GB" altLang="en-US" dirty="0" smtClean="0"/>
              <a:t>Oxbridge for your son/daughter?</a:t>
            </a:r>
            <a:endParaRPr lang="en-GB" altLang="en-US" dirty="0"/>
          </a:p>
        </p:txBody>
      </p:sp>
      <p:sp>
        <p:nvSpPr>
          <p:cNvPr id="24579" name="Content Placeholder 2"/>
          <p:cNvSpPr>
            <a:spLocks noGrp="1"/>
          </p:cNvSpPr>
          <p:nvPr>
            <p:ph idx="1"/>
          </p:nvPr>
        </p:nvSpPr>
        <p:spPr/>
        <p:txBody>
          <a:bodyPr/>
          <a:lstStyle/>
          <a:p>
            <a:r>
              <a:rPr lang="en-GB" altLang="en-US" dirty="0"/>
              <a:t>The most important thing is the degree </a:t>
            </a:r>
            <a:r>
              <a:rPr lang="en-GB" altLang="en-US" dirty="0" smtClean="0"/>
              <a:t>they </a:t>
            </a:r>
            <a:r>
              <a:rPr lang="en-GB" altLang="en-US" dirty="0"/>
              <a:t>wish to study – </a:t>
            </a:r>
            <a:r>
              <a:rPr lang="en-GB" altLang="en-US" dirty="0" smtClean="0"/>
              <a:t>they </a:t>
            </a:r>
            <a:r>
              <a:rPr lang="en-GB" altLang="en-US" dirty="0"/>
              <a:t>need to be passionate about it</a:t>
            </a:r>
          </a:p>
          <a:p>
            <a:r>
              <a:rPr lang="en-GB" altLang="en-US" dirty="0"/>
              <a:t>Oxford and Cambridge tend to be traditional academic courses – strong emphasis on personalised teaching – often 100% based on examinations</a:t>
            </a:r>
          </a:p>
          <a:p>
            <a:r>
              <a:rPr lang="en-GB" altLang="en-US" dirty="0" smtClean="0"/>
              <a:t>Students need </a:t>
            </a:r>
            <a:r>
              <a:rPr lang="en-GB" altLang="en-US" dirty="0"/>
              <a:t>to be able to motivate </a:t>
            </a:r>
            <a:r>
              <a:rPr lang="en-GB" altLang="en-US" dirty="0" smtClean="0"/>
              <a:t>themselves, </a:t>
            </a:r>
            <a:r>
              <a:rPr lang="en-GB" altLang="en-US" dirty="0"/>
              <a:t>good at independent working and mentally tough</a:t>
            </a:r>
          </a:p>
          <a:p>
            <a:r>
              <a:rPr lang="en-GB" altLang="en-US" dirty="0"/>
              <a:t>Don’t believe the myth – Oxbridge is a for state school Northern students </a:t>
            </a:r>
          </a:p>
        </p:txBody>
      </p:sp>
    </p:spTree>
    <p:extLst>
      <p:ext uri="{BB962C8B-B14F-4D97-AF65-F5344CB8AC3E}">
        <p14:creationId xmlns:p14="http://schemas.microsoft.com/office/powerpoint/2010/main" val="3628878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A264-9A21-644D-81BD-03282153C7BB}"/>
              </a:ext>
            </a:extLst>
          </p:cNvPr>
          <p:cNvSpPr>
            <a:spLocks noGrp="1"/>
          </p:cNvSpPr>
          <p:nvPr>
            <p:ph type="title"/>
          </p:nvPr>
        </p:nvSpPr>
        <p:spPr/>
        <p:txBody>
          <a:bodyPr/>
          <a:lstStyle/>
          <a:p>
            <a:r>
              <a:rPr lang="en-US" dirty="0"/>
              <a:t>Entrance Requirements</a:t>
            </a:r>
          </a:p>
        </p:txBody>
      </p:sp>
      <p:sp>
        <p:nvSpPr>
          <p:cNvPr id="3" name="Content Placeholder 2">
            <a:extLst>
              <a:ext uri="{FF2B5EF4-FFF2-40B4-BE49-F238E27FC236}">
                <a16:creationId xmlns:a16="http://schemas.microsoft.com/office/drawing/2014/main" id="{6C433BF4-0229-144D-98AA-06065BE0E127}"/>
              </a:ext>
            </a:extLst>
          </p:cNvPr>
          <p:cNvSpPr>
            <a:spLocks noGrp="1"/>
          </p:cNvSpPr>
          <p:nvPr>
            <p:ph idx="1"/>
          </p:nvPr>
        </p:nvSpPr>
        <p:spPr>
          <a:xfrm>
            <a:off x="838200" y="1410902"/>
            <a:ext cx="10515600" cy="4351338"/>
          </a:xfrm>
        </p:spPr>
        <p:txBody>
          <a:bodyPr>
            <a:normAutofit/>
          </a:bodyPr>
          <a:lstStyle/>
          <a:p>
            <a:r>
              <a:rPr lang="en-US" dirty="0"/>
              <a:t>Typical offer: </a:t>
            </a:r>
          </a:p>
          <a:p>
            <a:r>
              <a:rPr lang="en-US" dirty="0"/>
              <a:t>A-level – A*A*A -  AAA </a:t>
            </a:r>
          </a:p>
          <a:p>
            <a:r>
              <a:rPr lang="en-US" dirty="0" smtClean="0"/>
              <a:t>GCSEs – at least 7x7’s but average is around </a:t>
            </a:r>
            <a:r>
              <a:rPr lang="en-US" dirty="0" smtClean="0"/>
              <a:t>7x8’s (average point score of around 7.3)</a:t>
            </a:r>
            <a:endParaRPr lang="en-US" dirty="0" smtClean="0"/>
          </a:p>
          <a:p>
            <a:r>
              <a:rPr lang="en-US" dirty="0" smtClean="0"/>
              <a:t>Entry </a:t>
            </a:r>
            <a:r>
              <a:rPr lang="en-US" dirty="0"/>
              <a:t>criteria are purely academic</a:t>
            </a:r>
          </a:p>
          <a:p>
            <a:r>
              <a:rPr lang="en-US" dirty="0"/>
              <a:t>Emphasis is on potential</a:t>
            </a:r>
          </a:p>
          <a:p>
            <a:r>
              <a:rPr lang="en-US" dirty="0"/>
              <a:t>Between 1/5 and 1/6 success rate</a:t>
            </a:r>
          </a:p>
        </p:txBody>
      </p:sp>
      <p:pic>
        <p:nvPicPr>
          <p:cNvPr id="4" name="Picture 3"/>
          <p:cNvPicPr>
            <a:picLocks noChangeAspect="1"/>
          </p:cNvPicPr>
          <p:nvPr/>
        </p:nvPicPr>
        <p:blipFill>
          <a:blip r:embed="rId2"/>
          <a:stretch>
            <a:fillRect/>
          </a:stretch>
        </p:blipFill>
        <p:spPr>
          <a:xfrm>
            <a:off x="942703" y="4797109"/>
            <a:ext cx="6496292" cy="2191520"/>
          </a:xfrm>
          <a:prstGeom prst="rect">
            <a:avLst/>
          </a:prstGeom>
        </p:spPr>
      </p:pic>
    </p:spTree>
    <p:extLst>
      <p:ext uri="{BB962C8B-B14F-4D97-AF65-F5344CB8AC3E}">
        <p14:creationId xmlns:p14="http://schemas.microsoft.com/office/powerpoint/2010/main" val="1049911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a:t>Choosing between Oxford and Cambridge</a:t>
            </a:r>
          </a:p>
        </p:txBody>
      </p:sp>
      <p:sp>
        <p:nvSpPr>
          <p:cNvPr id="25603" name="Content Placeholder 2"/>
          <p:cNvSpPr>
            <a:spLocks noGrp="1"/>
          </p:cNvSpPr>
          <p:nvPr>
            <p:ph idx="1"/>
          </p:nvPr>
        </p:nvSpPr>
        <p:spPr/>
        <p:txBody>
          <a:bodyPr/>
          <a:lstStyle/>
          <a:p>
            <a:r>
              <a:rPr lang="en-GB" altLang="en-US" dirty="0"/>
              <a:t>Not possible to apply for both</a:t>
            </a:r>
          </a:p>
          <a:p>
            <a:r>
              <a:rPr lang="en-GB" altLang="en-US" dirty="0"/>
              <a:t>Some courses are offered at one and not the other. Important to check that courses with the same title may have different </a:t>
            </a:r>
            <a:r>
              <a:rPr lang="en-GB" altLang="en-US" dirty="0" smtClean="0"/>
              <a:t>content</a:t>
            </a:r>
            <a:endParaRPr lang="en-GB" altLang="en-US" dirty="0"/>
          </a:p>
          <a:p>
            <a:endParaRPr lang="en-GB" altLang="en-US" dirty="0"/>
          </a:p>
        </p:txBody>
      </p:sp>
    </p:spTree>
    <p:extLst>
      <p:ext uri="{BB962C8B-B14F-4D97-AF65-F5344CB8AC3E}">
        <p14:creationId xmlns:p14="http://schemas.microsoft.com/office/powerpoint/2010/main" val="4040501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2021 template - navy blue bg" id="{167CDFCD-5142-43E1-9077-A096318AA5D8}" vid="{73E86A98-E420-4771-B0A4-D56012A79D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0b1a41e-7bd4-458f-b8bc-300f01c7dc38">
      <Terms xmlns="http://schemas.microsoft.com/office/infopath/2007/PartnerControls"/>
    </lcf76f155ced4ddcb4097134ff3c332f>
    <TaxCatchAll xmlns="c1fb2dc9-acbe-4a01-99e5-c422030a139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34CD3A9D03BC4A92838A420803D666" ma:contentTypeVersion="10" ma:contentTypeDescription="Create a new document." ma:contentTypeScope="" ma:versionID="2b0b09068e854eb1262b0566fc018865">
  <xsd:schema xmlns:xsd="http://www.w3.org/2001/XMLSchema" xmlns:xs="http://www.w3.org/2001/XMLSchema" xmlns:p="http://schemas.microsoft.com/office/2006/metadata/properties" xmlns:ns2="10b1a41e-7bd4-458f-b8bc-300f01c7dc38" xmlns:ns3="c1fb2dc9-acbe-4a01-99e5-c422030a1398" targetNamespace="http://schemas.microsoft.com/office/2006/metadata/properties" ma:root="true" ma:fieldsID="df81583c3eae381257d34f92a114a063" ns2:_="" ns3:_="">
    <xsd:import namespace="10b1a41e-7bd4-458f-b8bc-300f01c7dc38"/>
    <xsd:import namespace="c1fb2dc9-acbe-4a01-99e5-c422030a13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1a41e-7bd4-458f-b8bc-300f01c7d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ce02269-c322-4dd2-acf3-db5c7fa1940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b2dc9-acbe-4a01-99e5-c422030a139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29dec3-a8fb-4042-b8c1-893da106a65e}" ma:internalName="TaxCatchAll" ma:showField="CatchAllData" ma:web="c1fb2dc9-acbe-4a01-99e5-c422030a13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428A61-8315-4E06-A2A1-EC03D2ADD4EB}">
  <ds:schemaRefs>
    <ds:schemaRef ds:uri="10b1a41e-7bd4-458f-b8bc-300f01c7dc38"/>
    <ds:schemaRef ds:uri="c1fb2dc9-acbe-4a01-99e5-c422030a139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073E2DB-9CFC-4018-889E-C8D01D1290B6}">
  <ds:schemaRefs>
    <ds:schemaRef ds:uri="http://schemas.microsoft.com/sharepoint/v3/contenttype/forms"/>
  </ds:schemaRefs>
</ds:datastoreItem>
</file>

<file path=customXml/itemProps3.xml><?xml version="1.0" encoding="utf-8"?>
<ds:datastoreItem xmlns:ds="http://schemas.openxmlformats.org/officeDocument/2006/customXml" ds:itemID="{346C182A-7578-45B8-B79C-B777D4E23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1a41e-7bd4-458f-b8bc-300f01c7dc38"/>
    <ds:schemaRef ds:uri="c1fb2dc9-acbe-4a01-99e5-c422030a13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ASFC 2021-22 template - light blue bg</Template>
  <TotalTime>115</TotalTime>
  <Words>2109</Words>
  <Application>Microsoft Office PowerPoint</Application>
  <PresentationFormat>Widescreen</PresentationFormat>
  <Paragraphs>311</Paragraphs>
  <Slides>44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SimSun</vt:lpstr>
      <vt:lpstr>Arial</vt:lpstr>
      <vt:lpstr>Arial Unicode MS</vt:lpstr>
      <vt:lpstr>Calibri</vt:lpstr>
      <vt:lpstr>Mangal</vt:lpstr>
      <vt:lpstr>News Cycle</vt:lpstr>
      <vt:lpstr>raleway</vt:lpstr>
      <vt:lpstr>Times New Roman</vt:lpstr>
      <vt:lpstr>Value</vt:lpstr>
      <vt:lpstr>Wingdings</vt:lpstr>
      <vt:lpstr>Office Theme</vt:lpstr>
      <vt:lpstr>The Oxbridge/MDV Application Process</vt:lpstr>
      <vt:lpstr>Why Oxbridge? </vt:lpstr>
      <vt:lpstr>What’s the big deal? </vt:lpstr>
      <vt:lpstr>What makes Oxford and Cambridge such special universities?</vt:lpstr>
      <vt:lpstr>Separating the myths….</vt:lpstr>
      <vt:lpstr>Therefore…</vt:lpstr>
      <vt:lpstr>Is Oxbridge for your son/daughter?</vt:lpstr>
      <vt:lpstr>Entrance Requirements</vt:lpstr>
      <vt:lpstr>Choosing between Oxford and Cambridge</vt:lpstr>
      <vt:lpstr>Oxford by subject</vt:lpstr>
      <vt:lpstr>Cambridge by subject</vt:lpstr>
      <vt:lpstr>Academic Life</vt:lpstr>
      <vt:lpstr>College Life</vt:lpstr>
      <vt:lpstr>Choosing a College</vt:lpstr>
      <vt:lpstr>Oxford by college</vt:lpstr>
      <vt:lpstr>Cambridge by college</vt:lpstr>
      <vt:lpstr>The Oxbridge Application process – what admissions tutors consider</vt:lpstr>
      <vt:lpstr>Oxbridge Personal Statement</vt:lpstr>
      <vt:lpstr>Admissions Tests</vt:lpstr>
      <vt:lpstr>Admissions Tests</vt:lpstr>
      <vt:lpstr>How to register</vt:lpstr>
      <vt:lpstr>Interviews</vt:lpstr>
      <vt:lpstr>What are they looking for?</vt:lpstr>
      <vt:lpstr>How do students apply?</vt:lpstr>
      <vt:lpstr>What do students need to do?</vt:lpstr>
      <vt:lpstr>How can parents support</vt:lpstr>
      <vt:lpstr>Medicine/Dentistry/ Vet science Process</vt:lpstr>
      <vt:lpstr>Encouraging your son/daughter</vt:lpstr>
      <vt:lpstr>Is it right for your son/daughter?</vt:lpstr>
      <vt:lpstr>Grades</vt:lpstr>
      <vt:lpstr>Work Experience</vt:lpstr>
      <vt:lpstr>Things that they should be doing on placement</vt:lpstr>
      <vt:lpstr>Virtual Work Experience</vt:lpstr>
      <vt:lpstr>Researching universities – choosing a medical school </vt:lpstr>
      <vt:lpstr>Rankings</vt:lpstr>
      <vt:lpstr>Testing </vt:lpstr>
      <vt:lpstr>How the UCAT works</vt:lpstr>
      <vt:lpstr>Situational Judgement</vt:lpstr>
      <vt:lpstr>Timings (UCAT)</vt:lpstr>
      <vt:lpstr>Med Schools and cut off scores</vt:lpstr>
      <vt:lpstr>Online help</vt:lpstr>
      <vt:lpstr>Interviews</vt:lpstr>
      <vt:lpstr>How can parents support</vt:lpstr>
      <vt:lpstr>Any Questions?</vt:lpstr>
    </vt:vector>
  </TitlesOfParts>
  <Company>Ashton Sixth Form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Oxbridge/MDV Application Process</dc:title>
  <dc:creator>Damian Windle</dc:creator>
  <cp:lastModifiedBy>Damian Windle</cp:lastModifiedBy>
  <cp:revision>4</cp:revision>
  <dcterms:created xsi:type="dcterms:W3CDTF">2024-06-24T09:55:37Z</dcterms:created>
  <dcterms:modified xsi:type="dcterms:W3CDTF">2024-06-24T11:51:35Z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0x0101005234CD3A9D03BC4A92838A420803D666</vt:lpwstr>
  </property>
  <property fmtid="{D5CDD505-2E9C-101B-9397-08002B2CF9AE}" pid="3" name="_ExtendedDescription">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y fmtid="{D5CDD505-2E9C-101B-9397-08002B2CF9AE}" pid="10" name="xd_Signature">
    <vt:bool>false</vt:bool>
  </property>
</Properties>
</file>