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4"/>
    <p:sldMasterId id="2147483671" r:id="rId5"/>
  </p:sldMasterIdLst>
  <p:notesMasterIdLst>
    <p:notesMasterId r:id="rId9"/>
  </p:notesMasterIdLst>
  <p:sldIdLst>
    <p:sldId id="256" r:id="rId6"/>
    <p:sldId id="257" r:id="rId7"/>
    <p:sldId id="258" r:id="rId8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149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1" name="Google Shape;16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92af1c9b16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67" name="Google Shape;167;g92af1c9b16_0_8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g92af1c9b16_0_8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Google Shape;174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75" name="Google Shape;175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" name="Google Shape;18;p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1"/>
          <p:cNvSpPr txBox="1">
            <a:spLocks noGrp="1"/>
          </p:cNvSpPr>
          <p:nvPr>
            <p:ph type="body" idx="1"/>
          </p:nvPr>
        </p:nvSpPr>
        <p:spPr>
          <a:xfrm rot="5400000">
            <a:off x="2396331" y="57944"/>
            <a:ext cx="4351338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1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>
            <a:spLocks noGrp="1"/>
          </p:cNvSpPr>
          <p:nvPr>
            <p:ph type="title"/>
          </p:nvPr>
        </p:nvSpPr>
        <p:spPr>
          <a:xfrm rot="5400000">
            <a:off x="4623593" y="2285206"/>
            <a:ext cx="5811838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2"/>
          <p:cNvSpPr txBox="1">
            <a:spLocks noGrp="1"/>
          </p:cNvSpPr>
          <p:nvPr>
            <p:ph type="body" idx="1"/>
          </p:nvPr>
        </p:nvSpPr>
        <p:spPr>
          <a:xfrm rot="5400000">
            <a:off x="623093" y="370681"/>
            <a:ext cx="5811838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1" name="Google Shape;81;p1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>
            <a:spLocks noGrp="1"/>
          </p:cNvSpPr>
          <p:nvPr>
            <p:ph type="ctrTitle"/>
          </p:nvPr>
        </p:nvSpPr>
        <p:spPr>
          <a:xfrm>
            <a:off x="685800" y="1122363"/>
            <a:ext cx="7772400" cy="2387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4"/>
          <p:cNvSpPr txBox="1"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3" name="Google Shape;93;p1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5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15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p1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1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1" name="Google Shape;101;p1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1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1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7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8" name="Google Shape;108;p17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09" name="Google Shape;109;p1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1" name="Google Shape;111;p1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8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18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5" name="Google Shape;115;p18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6" name="Google Shape;116;p1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8" name="Google Shape;118;p1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9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1" name="Google Shape;121;p19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2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22" name="Google Shape;122;p19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2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3" name="Google Shape;123;p19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400" cy="8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124" name="Google Shape;124;p19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400" cy="3684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5" name="Google Shape;125;p1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1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7" name="Google Shape;127;p1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0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0" name="Google Shape;130;p2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1" name="Google Shape;131;p2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2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21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3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5" name="Google Shape;135;p21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3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36" name="Google Shape;136;p21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3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37" name="Google Shape;137;p2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8" name="Google Shape;138;p2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9" name="Google Shape;139;p2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2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300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2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300" cy="4873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3" name="Google Shape;143;p22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300" cy="381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44" name="Google Shape;144;p22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2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2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2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9" name="Google Shape;149;p23"/>
          <p:cNvSpPr txBox="1">
            <a:spLocks noGrp="1"/>
          </p:cNvSpPr>
          <p:nvPr>
            <p:ph type="body" idx="1"/>
          </p:nvPr>
        </p:nvSpPr>
        <p:spPr>
          <a:xfrm rot="5400000">
            <a:off x="2396400" y="57875"/>
            <a:ext cx="4351200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0" name="Google Shape;150;p2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1" name="Google Shape;151;p2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2" name="Google Shape;152;p2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24"/>
          <p:cNvSpPr txBox="1">
            <a:spLocks noGrp="1"/>
          </p:cNvSpPr>
          <p:nvPr>
            <p:ph type="title"/>
          </p:nvPr>
        </p:nvSpPr>
        <p:spPr>
          <a:xfrm rot="5400000">
            <a:off x="4623600" y="2285275"/>
            <a:ext cx="5811900" cy="19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5" name="Google Shape;155;p24"/>
          <p:cNvSpPr txBox="1">
            <a:spLocks noGrp="1"/>
          </p:cNvSpPr>
          <p:nvPr>
            <p:ph type="body" idx="1"/>
          </p:nvPr>
        </p:nvSpPr>
        <p:spPr>
          <a:xfrm rot="5400000">
            <a:off x="623025" y="370675"/>
            <a:ext cx="5811900" cy="58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6" name="Google Shape;156;p2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7" name="Google Shape;157;p2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 rtl="0">
              <a:spcBef>
                <a:spcPts val="0"/>
              </a:spcBef>
              <a:buNone/>
              <a:defRPr/>
            </a:lvl1pPr>
            <a:lvl2pPr marL="0" lvl="1" indent="0" algn="r" rtl="0">
              <a:spcBef>
                <a:spcPts val="0"/>
              </a:spcBef>
              <a:buNone/>
              <a:defRPr/>
            </a:lvl2pPr>
            <a:lvl3pPr marL="0" lvl="2" indent="0" algn="r" rtl="0">
              <a:spcBef>
                <a:spcPts val="0"/>
              </a:spcBef>
              <a:buNone/>
              <a:defRPr/>
            </a:lvl3pPr>
            <a:lvl4pPr marL="0" lvl="3" indent="0" algn="r" rtl="0">
              <a:spcBef>
                <a:spcPts val="0"/>
              </a:spcBef>
              <a:buNone/>
              <a:defRPr/>
            </a:lvl4pPr>
            <a:lvl5pPr marL="0" lvl="4" indent="0" algn="r" rtl="0">
              <a:spcBef>
                <a:spcPts val="0"/>
              </a:spcBef>
              <a:buNone/>
              <a:defRPr/>
            </a:lvl5pPr>
            <a:lvl6pPr marL="0" lvl="5" indent="0" algn="r" rtl="0">
              <a:spcBef>
                <a:spcPts val="0"/>
              </a:spcBef>
              <a:buNone/>
              <a:defRPr/>
            </a:lvl6pPr>
            <a:lvl7pPr marL="0" lvl="6" indent="0" algn="r" rtl="0">
              <a:spcBef>
                <a:spcPts val="0"/>
              </a:spcBef>
              <a:buNone/>
              <a:defRPr/>
            </a:lvl7pPr>
            <a:lvl8pPr marL="0" lvl="7" indent="0" algn="r" rtl="0">
              <a:spcBef>
                <a:spcPts val="0"/>
              </a:spcBef>
              <a:buNone/>
              <a:defRPr/>
            </a:lvl8pPr>
            <a:lvl9pPr marL="0" lvl="8" indent="0" algn="r" rtl="0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4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4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2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body" idx="3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4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7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7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7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8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8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body" idx="1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2" name="Google Shape;62;p9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9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9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>
            <a:spLocks noGrp="1"/>
          </p:cNvSpPr>
          <p:nvPr>
            <p:ph type="pic" idx="2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body" idx="1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9" name="Google Shape;69;p10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0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0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1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1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1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1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3"/>
          <p:cNvSpPr txBox="1">
            <a:spLocks noGrp="1"/>
          </p:cNvSpPr>
          <p:nvPr>
            <p:ph type="title"/>
          </p:nvPr>
        </p:nvSpPr>
        <p:spPr>
          <a:xfrm>
            <a:off x="628650" y="365126"/>
            <a:ext cx="78867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body" idx="1"/>
          </p:nvPr>
        </p:nvSpPr>
        <p:spPr>
          <a:xfrm>
            <a:off x="628650" y="1825625"/>
            <a:ext cx="78867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dt" idx="10"/>
          </p:nvPr>
        </p:nvSpPr>
        <p:spPr>
          <a:xfrm>
            <a:off x="6286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ftr" idx="11"/>
          </p:nvPr>
        </p:nvSpPr>
        <p:spPr>
          <a:xfrm>
            <a:off x="3028950" y="6356351"/>
            <a:ext cx="30861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sldNum" idx="12"/>
          </p:nvPr>
        </p:nvSpPr>
        <p:spPr>
          <a:xfrm>
            <a:off x="6457950" y="6356351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5"/>
          <p:cNvSpPr txBox="1"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</a:pPr>
            <a:r>
              <a:rPr lang="en-GB" dirty="0"/>
              <a:t>A-Level Computer Science</a:t>
            </a:r>
            <a:br>
              <a:rPr lang="en-GB" dirty="0"/>
            </a:br>
            <a:r>
              <a:rPr lang="en-GB" dirty="0"/>
              <a:t>A1 Summer Study</a:t>
            </a:r>
            <a:endParaRPr dirty="0"/>
          </a:p>
        </p:txBody>
      </p:sp>
      <p:sp>
        <p:nvSpPr>
          <p:cNvPr id="164" name="Google Shape;164;p25"/>
          <p:cNvSpPr txBox="1">
            <a:spLocks noGrp="1"/>
          </p:cNvSpPr>
          <p:nvPr>
            <p:ph type="subTitle" idx="1"/>
          </p:nvPr>
        </p:nvSpPr>
        <p:spPr>
          <a:xfrm>
            <a:off x="1143000" y="3610643"/>
            <a:ext cx="6858000" cy="21249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None/>
            </a:pPr>
            <a:r>
              <a:rPr lang="en-GB" sz="4000" b="1" dirty="0"/>
              <a:t>Ashton Sixth Form College</a:t>
            </a: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  <a:p>
            <a:pPr marL="0" lvl="0" indent="0" algn="ctr" rtl="0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endParaRPr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6"/>
          <p:cNvSpPr txBox="1">
            <a:spLocks noGrp="1"/>
          </p:cNvSpPr>
          <p:nvPr>
            <p:ph type="title"/>
          </p:nvPr>
        </p:nvSpPr>
        <p:spPr>
          <a:xfrm>
            <a:off x="204716" y="182562"/>
            <a:ext cx="8310600" cy="13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GB" b="1" dirty="0">
                <a:latin typeface="Calibri"/>
                <a:ea typeface="Calibri"/>
                <a:cs typeface="Calibri"/>
                <a:sym typeface="Calibri"/>
              </a:rPr>
              <a:t>A-Level </a:t>
            </a:r>
            <a:r>
              <a:rPr lang="en-GB" b="1" dirty="0"/>
              <a:t>Computer Science</a:t>
            </a: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: </a:t>
            </a:r>
            <a:br>
              <a:rPr lang="en-GB" dirty="0">
                <a:latin typeface="Calibri"/>
                <a:ea typeface="Calibri"/>
                <a:cs typeface="Calibri"/>
                <a:sym typeface="Calibri"/>
              </a:rPr>
            </a:br>
            <a:r>
              <a:rPr lang="en-GB" dirty="0">
                <a:latin typeface="Calibri"/>
                <a:ea typeface="Calibri"/>
                <a:cs typeface="Calibri"/>
                <a:sym typeface="Calibri"/>
              </a:rPr>
              <a:t>Summer</a:t>
            </a:r>
            <a:r>
              <a:rPr lang="en-GB" dirty="0"/>
              <a:t> Study 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26"/>
          <p:cNvSpPr txBox="1">
            <a:spLocks noGrp="1"/>
          </p:cNvSpPr>
          <p:nvPr>
            <p:ph type="body" idx="1"/>
          </p:nvPr>
        </p:nvSpPr>
        <p:spPr>
          <a:xfrm>
            <a:off x="204716" y="1595200"/>
            <a:ext cx="86601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 dirty="0"/>
              <a:t>The summer research will have 3 main objectives:</a:t>
            </a:r>
            <a:endParaRPr dirty="0"/>
          </a:p>
          <a:p>
            <a:pPr marL="514350" lvl="0" indent="-5143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arenR"/>
            </a:pPr>
            <a:r>
              <a:rPr lang="en-GB" dirty="0">
                <a:solidFill>
                  <a:srgbClr val="7030A0"/>
                </a:solidFill>
              </a:rPr>
              <a:t>Consolidate your knowledge of the subject enabling you to further deepen your understanding.</a:t>
            </a:r>
            <a:endParaRPr dirty="0"/>
          </a:p>
          <a:p>
            <a:pPr marL="514350" lvl="0" indent="-5143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arenR"/>
            </a:pPr>
            <a:r>
              <a:rPr lang="en-GB" dirty="0">
                <a:solidFill>
                  <a:srgbClr val="7030A0"/>
                </a:solidFill>
              </a:rPr>
              <a:t>Develop your independent learning skills in preparation for university or your career.</a:t>
            </a:r>
            <a:endParaRPr dirty="0"/>
          </a:p>
          <a:p>
            <a:pPr marL="514350" lvl="0" indent="-5143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AutoNum type="arabicParenR"/>
            </a:pPr>
            <a:r>
              <a:rPr lang="en-GB" dirty="0">
                <a:solidFill>
                  <a:srgbClr val="7030A0"/>
                </a:solidFill>
              </a:rPr>
              <a:t>Deepen your learning and understanding using real life scenarios giving you awareness and experience of the complexities actual computer scientists have to deal with.</a:t>
            </a:r>
            <a:endParaRPr dirty="0">
              <a:solidFill>
                <a:srgbClr val="7030A0"/>
              </a:solidFill>
            </a:endParaRPr>
          </a:p>
        </p:txBody>
      </p:sp>
      <p:pic>
        <p:nvPicPr>
          <p:cNvPr id="172" name="Google Shape;172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539800" y="0"/>
            <a:ext cx="2604200" cy="1681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7"/>
          <p:cNvSpPr txBox="1">
            <a:spLocks noGrp="1"/>
          </p:cNvSpPr>
          <p:nvPr>
            <p:ph type="title"/>
          </p:nvPr>
        </p:nvSpPr>
        <p:spPr>
          <a:xfrm>
            <a:off x="204716" y="133114"/>
            <a:ext cx="8496522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GB" b="1"/>
              <a:t>Research Task</a:t>
            </a:r>
            <a:r>
              <a:rPr lang="en-GB">
                <a:latin typeface="Calibri"/>
                <a:ea typeface="Calibri"/>
                <a:cs typeface="Calibri"/>
                <a:sym typeface="Calibri"/>
              </a:rPr>
              <a:t>: </a:t>
            </a:r>
            <a:br>
              <a:rPr lang="en-GB">
                <a:latin typeface="Calibri"/>
                <a:ea typeface="Calibri"/>
                <a:cs typeface="Calibri"/>
                <a:sym typeface="Calibri"/>
              </a:rPr>
            </a:br>
            <a:r>
              <a:rPr lang="en-GB">
                <a:latin typeface="Calibri"/>
                <a:ea typeface="Calibri"/>
                <a:cs typeface="Calibri"/>
                <a:sym typeface="Calibri"/>
              </a:rPr>
              <a:t>Overview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7"/>
          <p:cNvSpPr txBox="1">
            <a:spLocks noGrp="1"/>
          </p:cNvSpPr>
          <p:nvPr>
            <p:ph type="body" idx="1"/>
          </p:nvPr>
        </p:nvSpPr>
        <p:spPr>
          <a:xfrm>
            <a:off x="191065" y="1458686"/>
            <a:ext cx="8761800" cy="435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rPr lang="en-GB"/>
              <a:t>Research task: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2600" b="1" u="sng">
                <a:solidFill>
                  <a:srgbClr val="7030A0"/>
                </a:solidFill>
              </a:rPr>
              <a:t>Fact File</a:t>
            </a:r>
            <a:r>
              <a:rPr lang="en-GB" sz="2600">
                <a:solidFill>
                  <a:srgbClr val="7030A0"/>
                </a:solidFill>
              </a:rPr>
              <a:t>: Understanding the development of early computers will help you to see how the basic fundamentals of modern computers have come about. Research is Tim Berners-Lee?</a:t>
            </a:r>
            <a:endParaRPr sz="2600">
              <a:solidFill>
                <a:srgbClr val="7030A0"/>
              </a:solidFill>
            </a:endParaRPr>
          </a:p>
          <a:p>
            <a:pPr marL="685800" lvl="1" indent="-279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030A0"/>
              </a:buClr>
              <a:buSzPts val="2600"/>
              <a:buChar char="•"/>
            </a:pPr>
            <a:r>
              <a:rPr lang="en-GB" sz="2600">
                <a:solidFill>
                  <a:srgbClr val="7030A0"/>
                </a:solidFill>
              </a:rPr>
              <a:t>Who are they? What was their background, education etc</a:t>
            </a:r>
            <a:endParaRPr sz="2600">
              <a:solidFill>
                <a:srgbClr val="7030A0"/>
              </a:solidFill>
            </a:endParaRPr>
          </a:p>
          <a:p>
            <a:pPr marL="685800" lvl="1" indent="-279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030A0"/>
              </a:buClr>
              <a:buSzPts val="2600"/>
              <a:buChar char="•"/>
            </a:pPr>
            <a:r>
              <a:rPr lang="en-GB" sz="2600">
                <a:solidFill>
                  <a:srgbClr val="7030A0"/>
                </a:solidFill>
              </a:rPr>
              <a:t>What have they achieved in their careers?</a:t>
            </a:r>
            <a:endParaRPr sz="2600">
              <a:solidFill>
                <a:srgbClr val="7030A0"/>
              </a:solidFill>
            </a:endParaRPr>
          </a:p>
          <a:p>
            <a:pPr marL="685800" lvl="1" indent="-279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030A0"/>
              </a:buClr>
              <a:buSzPts val="2600"/>
              <a:buChar char="•"/>
            </a:pPr>
            <a:r>
              <a:rPr lang="en-GB" sz="2600">
                <a:solidFill>
                  <a:srgbClr val="7030A0"/>
                </a:solidFill>
              </a:rPr>
              <a:t>What impact have they had on computer science?</a:t>
            </a:r>
            <a:endParaRPr sz="2600">
              <a:solidFill>
                <a:srgbClr val="7030A0"/>
              </a:solidFill>
            </a:endParaRPr>
          </a:p>
          <a:p>
            <a:pPr marL="685800" lvl="1" indent="-27940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7030A0"/>
              </a:buClr>
              <a:buSzPts val="2600"/>
              <a:buChar char="•"/>
            </a:pPr>
            <a:r>
              <a:rPr lang="en-GB" sz="2600">
                <a:solidFill>
                  <a:srgbClr val="7030A0"/>
                </a:solidFill>
              </a:rPr>
              <a:t>Give a brief explanation of some of the key developments Tim Berners-Lee made with the internet? What are they? How do they work?</a:t>
            </a:r>
            <a:endParaRPr>
              <a:solidFill>
                <a:srgbClr val="7030A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>
              <a:solidFill>
                <a:srgbClr val="7030A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/>
          </a:p>
          <a:p>
            <a:pPr marL="514350" lvl="0" indent="-3365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/>
          </a:p>
          <a:p>
            <a:pPr marL="514350" lvl="0" indent="-33655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endParaRPr/>
          </a:p>
        </p:txBody>
      </p:sp>
      <p:pic>
        <p:nvPicPr>
          <p:cNvPr id="180" name="Google Shape;180;p27" descr="Image result for overview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849978" y="0"/>
            <a:ext cx="2294021" cy="2006107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27"/>
          <p:cNvSpPr txBox="1"/>
          <p:nvPr/>
        </p:nvSpPr>
        <p:spPr>
          <a:xfrm>
            <a:off x="-50100" y="5717400"/>
            <a:ext cx="9244200" cy="1140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None/>
            </a:pPr>
            <a:r>
              <a:rPr lang="en-GB" sz="230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You need to aim for </a:t>
            </a:r>
            <a:r>
              <a:rPr lang="en-GB" sz="2300" b="1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a minimum of 2 pages of A4;</a:t>
            </a:r>
            <a:r>
              <a:rPr lang="en-GB" sz="23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this can include written, typed, bullet points, spider diagrams, images – whatever helps you best in summarising your research and explaining your answers.</a:t>
            </a:r>
            <a:endParaRPr sz="1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a916ff0d-5eb3-45b3-8a8d-95af76c06ca7" xsi:nil="true"/>
    <lcf76f155ced4ddcb4097134ff3c332f xmlns="06258571-83be-4a15-b9cb-d7675385aea2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5366CF820850848ADC8CBDCF9B263C3" ma:contentTypeVersion="16" ma:contentTypeDescription="Create a new document." ma:contentTypeScope="" ma:versionID="90a46c7ded2b001a95bd00771efd04eb">
  <xsd:schema xmlns:xsd="http://www.w3.org/2001/XMLSchema" xmlns:xs="http://www.w3.org/2001/XMLSchema" xmlns:p="http://schemas.microsoft.com/office/2006/metadata/properties" xmlns:ns2="a916ff0d-5eb3-45b3-8a8d-95af76c06ca7" xmlns:ns3="06258571-83be-4a15-b9cb-d7675385aea2" targetNamespace="http://schemas.microsoft.com/office/2006/metadata/properties" ma:root="true" ma:fieldsID="3268bf30a7f44666381df5af909fad67" ns2:_="" ns3:_="">
    <xsd:import namespace="a916ff0d-5eb3-45b3-8a8d-95af76c06ca7"/>
    <xsd:import namespace="06258571-83be-4a15-b9cb-d7675385aea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LengthInSeconds" minOccurs="0"/>
                <xsd:element ref="ns3:MediaServiceObjectDetectorVersions" minOccurs="0"/>
                <xsd:element ref="ns3:lcf76f155ced4ddcb4097134ff3c332f" minOccurs="0"/>
                <xsd:element ref="ns2:TaxCatchAll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SearchProperties" minOccurs="0"/>
                <xsd:element ref="ns3:MediaServiceLocation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916ff0d-5eb3-45b3-8a8d-95af76c06ca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1ed14257-d796-4264-8ec7-65be597f8cbf}" ma:internalName="TaxCatchAll" ma:showField="CatchAllData" ma:web="a916ff0d-5eb3-45b3-8a8d-95af76c06ca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258571-83be-4a15-b9cb-d7675385aea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6ce02269-c322-4dd2-acf3-db5c7fa1940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3E0322F-5792-482D-B176-4E6D56487FE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31200FEC-F72F-42CA-B8F7-BC9A49E85F5A}">
  <ds:schemaRefs>
    <ds:schemaRef ds:uri="http://schemas.microsoft.com/office/2006/metadata/properties"/>
    <ds:schemaRef ds:uri="a916ff0d-5eb3-45b3-8a8d-95af76c06ca7"/>
    <ds:schemaRef ds:uri="http://www.w3.org/XML/1998/namespace"/>
    <ds:schemaRef ds:uri="http://schemas.microsoft.com/office/2006/documentManagement/types"/>
    <ds:schemaRef ds:uri="http://purl.org/dc/elements/1.1/"/>
    <ds:schemaRef ds:uri="http://purl.org/dc/terms/"/>
    <ds:schemaRef ds:uri="http://schemas.microsoft.com/office/infopath/2007/PartnerControls"/>
    <ds:schemaRef ds:uri="http://schemas.openxmlformats.org/package/2006/metadata/core-properties"/>
    <ds:schemaRef ds:uri="06258571-83be-4a15-b9cb-d7675385aea2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B9F14EC0-2348-42B9-9943-9FF1DA25BAB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916ff0d-5eb3-45b3-8a8d-95af76c06ca7"/>
    <ds:schemaRef ds:uri="06258571-83be-4a15-b9cb-d7675385aea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214</Words>
  <Application>Microsoft Office PowerPoint</Application>
  <PresentationFormat>On-screen Show (4:3)</PresentationFormat>
  <Paragraphs>20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Office Theme</vt:lpstr>
      <vt:lpstr>Office Theme</vt:lpstr>
      <vt:lpstr>A-Level Computer Science A1 Summer Study</vt:lpstr>
      <vt:lpstr>A-Level Computer Science:  Summer Study </vt:lpstr>
      <vt:lpstr>Research Task:  Overview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A-Level Computer Science Lower 6th</dc:title>
  <dc:creator>Robin Smith</dc:creator>
  <cp:lastModifiedBy>Charlotte Taylor-Toone</cp:lastModifiedBy>
  <cp:revision>3</cp:revision>
  <dcterms:modified xsi:type="dcterms:W3CDTF">2025-06-30T09:35:51Z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0x01010045366CF820850848ADC8CBDCF9B263C3</vt:lpwstr>
  </property>
  <property fmtid="{D5CDD505-2E9C-101B-9397-08002B2CF9AE}" pid="3" name="MediaServiceImageTags">
    <vt:lpwstr/>
  </property>
</Properties>
</file>