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78" r:id="rId6"/>
    <p:sldId id="280" r:id="rId7"/>
    <p:sldId id="262" r:id="rId8"/>
    <p:sldId id="268" r:id="rId9"/>
    <p:sldId id="257" r:id="rId10"/>
    <p:sldId id="281" r:id="rId11"/>
    <p:sldId id="264" r:id="rId12"/>
    <p:sldId id="283" r:id="rId13"/>
    <p:sldId id="284" r:id="rId14"/>
    <p:sldId id="285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1BA22-1BC3-4082-B688-91E8B8C6ED6B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A6085-6685-4A72-813D-9004A9E61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67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Its often in the employers interest to keep an apprentice after they complete the apprenticeship</a:t>
            </a:r>
            <a:r>
              <a:rPr lang="en-GB" baseline="0" dirty="0"/>
              <a:t> because of the time, efforts, costs that have been invested by both parties AND, an apprentice should feel part of a company. I’m sure that I’m preaching to the converted but young people are a real asset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Untapped talent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Full of creative ideas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Full of energy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JOB - TERMS AND CONDITIONS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TRAINING MAKES UP 20% OF THE JOB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485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Vacancies</a:t>
            </a:r>
            <a:r>
              <a:rPr lang="en-GB" baseline="0" dirty="0"/>
              <a:t> typically sent out once a week on CANVAS (Students receive an email prompt)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45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04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+mn-lt"/>
              </a:rPr>
              <a:t>In a nutshell, a pre-recorded job interview is when a candidate for a job takes an online interview that is filmed. The recruiter watches the recording afterwards and assesses whether you will proceed to the next stage.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+mn-lt"/>
              </a:rPr>
              <a:t>Assessment Centre – </a:t>
            </a:r>
            <a:r>
              <a:rPr lang="en-GB" sz="1200" b="1" dirty="0">
                <a:latin typeface="+mn-lt"/>
              </a:rPr>
              <a:t>How does an assessment centre work? </a:t>
            </a:r>
            <a:endParaRPr lang="en-GB" sz="1200" dirty="0"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An assessment centre usually takes place over the course of a day, but this varies depending on the employer.</a:t>
            </a:r>
          </a:p>
          <a:p>
            <a:r>
              <a:rPr lang="en-GB" sz="1200" dirty="0"/>
              <a:t>They might be virtual or face-to-face.</a:t>
            </a:r>
          </a:p>
          <a:p>
            <a:r>
              <a:rPr lang="en-GB" sz="1200" dirty="0"/>
              <a:t>They may include a mixture of activities such as: </a:t>
            </a:r>
          </a:p>
          <a:p>
            <a:pPr lvl="1"/>
            <a:r>
              <a:rPr lang="en-GB" sz="1200" dirty="0"/>
              <a:t>‘ice-breaker’ and getting to know you activities</a:t>
            </a:r>
          </a:p>
          <a:p>
            <a:pPr lvl="1"/>
            <a:r>
              <a:rPr lang="en-GB" sz="1200" dirty="0"/>
              <a:t>group projects or presentations</a:t>
            </a:r>
          </a:p>
          <a:p>
            <a:pPr lvl="1"/>
            <a:r>
              <a:rPr lang="en-GB" sz="1200" dirty="0"/>
              <a:t>individual written tasks</a:t>
            </a:r>
          </a:p>
          <a:p>
            <a:pPr lvl="1"/>
            <a:r>
              <a:rPr lang="en-GB" sz="1200" dirty="0"/>
              <a:t>individual interviews</a:t>
            </a:r>
          </a:p>
          <a:p>
            <a:pPr lvl="1"/>
            <a:r>
              <a:rPr lang="en-GB" sz="1200" dirty="0"/>
              <a:t>personality tests or psychometric tests</a:t>
            </a:r>
          </a:p>
          <a:p>
            <a:r>
              <a:rPr lang="en-GB" sz="1200" dirty="0"/>
              <a:t>There’s also an opportunity to ask questions, meet some of the people you might be working with and find out whether the environment matches your personality.</a:t>
            </a:r>
          </a:p>
          <a:p>
            <a:r>
              <a:rPr lang="en-GB" sz="1200" dirty="0"/>
              <a:t>Although assessment centres can be intimidating if you’ve never done one before, you should see them as a positive.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42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GCSE</a:t>
            </a:r>
            <a:r>
              <a:rPr lang="en-GB" baseline="0" dirty="0"/>
              <a:t> s taken in school </a:t>
            </a:r>
          </a:p>
          <a:p>
            <a:r>
              <a:rPr lang="en-GB" baseline="0" dirty="0"/>
              <a:t>Level 3 qualifications – taken in college</a:t>
            </a:r>
          </a:p>
          <a:p>
            <a:r>
              <a:rPr lang="en-GB" baseline="0" dirty="0"/>
              <a:t>Students may have the opportunity to progress with a an employer – key thing is this wouldn’t necessarily be known at the time of applying because the employer might not know at that point</a:t>
            </a:r>
            <a:endParaRPr lang="en-GB" dirty="0"/>
          </a:p>
          <a:p>
            <a:r>
              <a:rPr lang="en-GB" dirty="0"/>
              <a:t>As I mentioned</a:t>
            </a:r>
            <a:r>
              <a:rPr lang="en-GB" baseline="0" dirty="0"/>
              <a:t> before their may be opportunity to progress with a company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310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Manchester Metropolitan University is the only university I know of that advertises its vacancies</a:t>
            </a:r>
            <a:r>
              <a:rPr lang="en-GB" baseline="0" dirty="0"/>
              <a:t> so that students can apply directly – without having to find their own employer.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Other universities offer degree apprenticeships but typically require the student to be in employment.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Currently you don’t apply for apprenticeships via UCAS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Training providers – register with. The college has very positive links with a local apprenticeship provider called The Apprentice Academy. They specialise in a number of sectors including Business Administration, Accountancy &amp; Finance, Data Analysis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Amazing Apprenticeships is an organisation that works with the education sector to quote “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tackling misconceptions and promoting the benefits of apprenticeships and technical education.”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produce vacancy</a:t>
            </a:r>
            <a:r>
              <a:rPr lang="en-GB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listings for recruitment twice yearly – next one out will be October 2024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362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Researching an employer can give you the edge over another applicant</a:t>
            </a:r>
            <a:r>
              <a:rPr lang="en-GB" baseline="0" dirty="0"/>
              <a:t> – ethos, vision – even history</a:t>
            </a:r>
            <a:endParaRPr lang="en-GB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/>
              <a:t>Use vacancy job descriptions and person specifications now – what is the employer asking for?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aseline="0" dirty="0"/>
              <a:t>What do you need to develop?</a:t>
            </a:r>
            <a:endParaRPr lang="en-GB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Interviews – possibly more than one with the same employer/training provider</a:t>
            </a:r>
            <a:r>
              <a:rPr lang="en-US" dirty="0"/>
              <a:t>​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1" dirty="0">
                <a:solidFill>
                  <a:srgbClr val="FF0000"/>
                </a:solidFill>
              </a:rPr>
              <a:t>STUATION TASK ACTION RESULT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Assessment</a:t>
            </a:r>
            <a:r>
              <a:rPr lang="en-GB" baseline="0" dirty="0"/>
              <a:t> Days</a:t>
            </a:r>
            <a:r>
              <a:rPr lang="en-GB" dirty="0"/>
              <a:t> – typically comprise of tasks that test teamwork, problem solving, etc.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If at first you don’t succeed – keep trying! It might take a while, they might have left college before getting fixed up</a:t>
            </a:r>
            <a:r>
              <a:rPr lang="en-US" dirty="0"/>
              <a:t>​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If at first you don’t succeed…</a:t>
            </a:r>
            <a:endParaRPr lang="en-US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Learn from every experience </a:t>
            </a:r>
            <a:r>
              <a:rPr lang="en-GB" b="1" dirty="0"/>
              <a:t>and use that in future applications</a:t>
            </a:r>
            <a:r>
              <a:rPr lang="en-US" dirty="0"/>
              <a:t>​ - RESILIENCE IS KEY and interviews and students</a:t>
            </a:r>
            <a:r>
              <a:rPr lang="en-US" baseline="0" dirty="0"/>
              <a:t> will find their own strengths and their own rhythm when completing </a:t>
            </a:r>
            <a:r>
              <a:rPr lang="en-US" dirty="0"/>
              <a:t>applications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266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There is no limit to the number of apprenticeships</a:t>
            </a:r>
            <a:r>
              <a:rPr lang="en-GB" baseline="0" dirty="0"/>
              <a:t> you apply to but, the application process can often be time consuming  - its part of the complexity of the </a:t>
            </a:r>
          </a:p>
          <a:p>
            <a:r>
              <a:rPr lang="en-GB" baseline="0" dirty="0"/>
              <a:t>apprenticeship pathway.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Students can typically have more than one application in a system which also adds to their work load. 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aseline="0" dirty="0"/>
              <a:t>Applying for apprenticeships need to be carefully managed.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175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should be prepared</a:t>
            </a:r>
            <a:r>
              <a:rPr lang="en-GB" baseline="0" dirty="0"/>
              <a:t> to start looking for apprenticeships from September in the new term. This will the case for some of the higher and degree apprenticeships with larger companies that typically have a long application process.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660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Is this the</a:t>
            </a:r>
            <a:r>
              <a:rPr lang="en-GB" baseline="0" dirty="0"/>
              <a:t> right role for me? Read through job descriptions now – ahead of similar roles being advertised in the future.</a:t>
            </a:r>
          </a:p>
          <a:p>
            <a:endParaRPr lang="en-GB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baseline="0" dirty="0"/>
              <a:t>Prospects website for job descriptions –research in and out of tutorial 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Can I demonstrate</a:t>
            </a:r>
            <a:r>
              <a:rPr lang="en-GB" b="1" baseline="0" dirty="0"/>
              <a:t> the potential they are looking for? </a:t>
            </a:r>
            <a:r>
              <a:rPr lang="en-GB" b="1" dirty="0"/>
              <a:t>How do I do this in my application? What can I do to boost my chances – volunteering, work experience, enrichment activities? What about my personal brand – social media etc. ​Use ‘person</a:t>
            </a:r>
            <a:r>
              <a:rPr lang="en-GB" b="1" baseline="0" dirty="0"/>
              <a:t> </a:t>
            </a:r>
            <a:r>
              <a:rPr lang="en-GB" b="1" dirty="0"/>
              <a:t>specifications’ as a guide</a:t>
            </a:r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79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Grades are</a:t>
            </a:r>
            <a:r>
              <a:rPr lang="en-GB" baseline="0" dirty="0"/>
              <a:t> no longer enough by themselves as most students leaving college will have these.</a:t>
            </a:r>
          </a:p>
          <a:p>
            <a:endParaRPr lang="en-GB" baseline="0" dirty="0"/>
          </a:p>
          <a:p>
            <a:r>
              <a:rPr lang="en-GB" baseline="0" dirty="0"/>
              <a:t>Students are encouraged to enhance their profile – stand out from the rest!</a:t>
            </a:r>
          </a:p>
          <a:p>
            <a:endParaRPr lang="en-GB" baseline="0" dirty="0"/>
          </a:p>
          <a:p>
            <a:r>
              <a:rPr lang="en-GB" baseline="0" dirty="0"/>
              <a:t>Part time work helps to develop skills, build a sense of responsibility and accountability. It can also raise confidence and demonstrate reliability</a:t>
            </a:r>
          </a:p>
          <a:p>
            <a:endParaRPr lang="en-GB" baseline="0" dirty="0"/>
          </a:p>
          <a:p>
            <a:r>
              <a:rPr lang="en-GB" dirty="0"/>
              <a:t>MOOC – MASSIVE OPEN ONLINE COURSE Future learn</a:t>
            </a:r>
          </a:p>
          <a:p>
            <a:endParaRPr lang="en-GB" dirty="0"/>
          </a:p>
          <a:p>
            <a:r>
              <a:rPr lang="en-GB" dirty="0"/>
              <a:t>Enrichment at ASFC – FIRST</a:t>
            </a:r>
            <a:r>
              <a:rPr lang="en-GB" baseline="0" dirty="0"/>
              <a:t> Aid Courses, Sign Language</a:t>
            </a:r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9263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489A4-4121-4EBA-979D-94800D7661D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783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11" y="2798763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7911" y="5392738"/>
            <a:ext cx="9144000" cy="941387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932" y="339303"/>
            <a:ext cx="1424328" cy="14265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48" y="251926"/>
            <a:ext cx="1511338" cy="160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6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17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7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99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02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55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6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9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C79CA-52ED-4C0A-B920-3CA7C63C58B7}" type="datetimeFigureOut">
              <a:rPr lang="en-GB" smtClean="0"/>
              <a:t>24/06/2024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86A47-11F6-4DA7-A562-3F2C850BFA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7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>
              <a:defRPr sz="2800">
                <a:solidFill>
                  <a:srgbClr val="001F49"/>
                </a:solidFill>
                <a:latin typeface="Value" panose="020B0503030204020203" pitchFamily="34" charset="0"/>
              </a:defRPr>
            </a:lvl2pPr>
            <a:lvl3pPr>
              <a:defRPr sz="2400">
                <a:solidFill>
                  <a:srgbClr val="001F49"/>
                </a:solidFill>
                <a:latin typeface="Value" panose="020B0503030204020203" pitchFamily="34" charset="0"/>
              </a:defRPr>
            </a:lvl3pPr>
            <a:lvl4pPr>
              <a:defRPr sz="2000">
                <a:solidFill>
                  <a:srgbClr val="001F49"/>
                </a:solidFill>
                <a:latin typeface="Value" panose="020B0503030204020203" pitchFamily="34" charset="0"/>
              </a:defRPr>
            </a:lvl4pPr>
            <a:lvl5pPr>
              <a:defRPr sz="2000">
                <a:solidFill>
                  <a:srgbClr val="001F49"/>
                </a:solidFill>
                <a:latin typeface="Value" panose="020B050303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4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1F49"/>
                </a:solidFill>
                <a:latin typeface="Value" panose="020B050303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43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DA7C79CA-52ED-4C0A-B920-3CA7C63C58B7}" type="datetimeFigureOut">
              <a:rPr lang="en-GB" smtClean="0"/>
              <a:pPr/>
              <a:t>24/06/2024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1F49"/>
                </a:solidFill>
                <a:latin typeface="Value" panose="020B0503030204020203" pitchFamily="34" charset="0"/>
              </a:defRPr>
            </a:lvl1pPr>
          </a:lstStyle>
          <a:p>
            <a:fld id="{C0686A47-11F6-4DA7-A562-3F2C850BFA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6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1F49"/>
          </a:solidFill>
          <a:latin typeface="Value" panose="020B050303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F49"/>
          </a:solidFill>
          <a:latin typeface="Value" panose="020B050303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s@asfc.ac.u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careers.service.gov.uk/careers-advice/interview-advice/the-star-metho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spects.ac.uk/job-profil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Apprenticeships</a:t>
            </a:r>
            <a:br>
              <a:rPr lang="en-GB" b="1" dirty="0">
                <a:latin typeface="Roboto "/>
              </a:rPr>
            </a:br>
            <a:r>
              <a:rPr lang="en-GB" b="1" dirty="0">
                <a:latin typeface="Roboto "/>
              </a:rPr>
              <a:t>Are You Ready!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Deborah Hill-Williams and ASFC Students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84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173" y="356739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 </a:t>
            </a:r>
            <a:br>
              <a:rPr lang="en-GB" dirty="0"/>
            </a:br>
            <a:r>
              <a:rPr lang="en-GB" sz="6700" b="1" dirty="0">
                <a:latin typeface="Roboto "/>
              </a:rPr>
              <a:t>Welcome</a:t>
            </a:r>
            <a:r>
              <a:rPr lang="en-GB" sz="8800" b="1" dirty="0"/>
              <a:t/>
            </a:r>
            <a:br>
              <a:rPr lang="en-GB" sz="8800" b="1" dirty="0"/>
            </a:br>
            <a:r>
              <a:rPr lang="en-GB" b="1" dirty="0"/>
              <a:t>to ASFC Students</a:t>
            </a:r>
          </a:p>
        </p:txBody>
      </p:sp>
    </p:spTree>
    <p:extLst>
      <p:ext uri="{BB962C8B-B14F-4D97-AF65-F5344CB8AC3E}">
        <p14:creationId xmlns:p14="http://schemas.microsoft.com/office/powerpoint/2010/main" val="170063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Roboto "/>
              </a:rPr>
              <a:t>It’s a bold move going down this route but potentially a rewarding one</a:t>
            </a:r>
          </a:p>
          <a:p>
            <a:r>
              <a:rPr lang="en-GB" dirty="0">
                <a:latin typeface="Roboto "/>
              </a:rPr>
              <a:t>The key thing is getting onto it at the start of the A2 year and keeping an eye on what’s out there</a:t>
            </a:r>
          </a:p>
          <a:p>
            <a:r>
              <a:rPr lang="en-GB" dirty="0">
                <a:latin typeface="Roboto "/>
              </a:rPr>
              <a:t>‘Hold your nerve’! There will be times when peers are getting offers from employers before you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36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Support from ASFC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Roboto "/>
                <a:hlinkClick r:id="rId3"/>
              </a:rPr>
              <a:t>Careers@asfc.ac.uk</a:t>
            </a:r>
            <a:endParaRPr lang="en-GB" dirty="0">
              <a:latin typeface="Roboto "/>
            </a:endParaRPr>
          </a:p>
          <a:p>
            <a:r>
              <a:rPr lang="en-GB" dirty="0">
                <a:latin typeface="Roboto "/>
              </a:rPr>
              <a:t>Careers Advisers</a:t>
            </a:r>
          </a:p>
          <a:p>
            <a:r>
              <a:rPr lang="en-GB" dirty="0">
                <a:latin typeface="Roboto "/>
              </a:rPr>
              <a:t>Employer Engagement &amp; Partnerships Officer</a:t>
            </a:r>
          </a:p>
          <a:p>
            <a:pPr marL="0" indent="0">
              <a:buNone/>
            </a:pPr>
            <a:endParaRPr lang="en-GB" dirty="0">
              <a:latin typeface="Roboto "/>
            </a:endParaRPr>
          </a:p>
          <a:p>
            <a:pPr marL="0" indent="0">
              <a:buNone/>
            </a:pPr>
            <a:endParaRPr lang="en-GB" dirty="0">
              <a:latin typeface="Roboto 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600" dirty="0">
                <a:latin typeface="Roboto "/>
              </a:rPr>
              <a:t>Students can contact the Careers team for individual support with research, applications, preparing for later stages of recruitment</a:t>
            </a:r>
            <a:r>
              <a:rPr lang="en-US" sz="2600" dirty="0">
                <a:latin typeface="Roboto "/>
              </a:rPr>
              <a:t>​</a:t>
            </a:r>
          </a:p>
          <a:p>
            <a:r>
              <a:rPr lang="en-GB" sz="2600" dirty="0">
                <a:latin typeface="Roboto "/>
              </a:rPr>
              <a:t>They will also be able to ask their Senior Tutor for individual help as well as receiving information/activities in </a:t>
            </a:r>
            <a:r>
              <a:rPr lang="en-GB" dirty="0"/>
              <a:t>tutorials 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88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53" y="384375"/>
            <a:ext cx="10515600" cy="1325563"/>
          </a:xfrm>
        </p:spPr>
        <p:txBody>
          <a:bodyPr/>
          <a:lstStyle/>
          <a:p>
            <a:r>
              <a:rPr lang="en-GB" b="1" dirty="0">
                <a:latin typeface="Roboto "/>
              </a:rPr>
              <a:t>Reality Check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3" y="1313410"/>
            <a:ext cx="10796847" cy="52037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sz="2600" dirty="0">
                <a:latin typeface="Roboto "/>
              </a:rPr>
              <a:t>Students will typically apply for a number of vacancies before being successful</a:t>
            </a:r>
          </a:p>
          <a:p>
            <a:r>
              <a:rPr lang="en-GB" sz="2600" dirty="0">
                <a:latin typeface="Roboto "/>
              </a:rPr>
              <a:t>Applying for apprenticeship vacancies takes time </a:t>
            </a:r>
          </a:p>
          <a:p>
            <a:r>
              <a:rPr lang="en-GB" sz="2600" dirty="0">
                <a:latin typeface="Roboto "/>
              </a:rPr>
              <a:t>Competition </a:t>
            </a:r>
          </a:p>
          <a:p>
            <a:r>
              <a:rPr lang="en-GB" sz="2600" dirty="0">
                <a:latin typeface="Roboto "/>
              </a:rPr>
              <a:t>Application Form and / or CV and /or Covering Letter</a:t>
            </a:r>
          </a:p>
          <a:p>
            <a:r>
              <a:rPr lang="en-GB" sz="2600" dirty="0">
                <a:latin typeface="Roboto "/>
              </a:rPr>
              <a:t>Pre-Recorded Video Interview  </a:t>
            </a:r>
          </a:p>
          <a:p>
            <a:r>
              <a:rPr lang="en-GB" sz="2600" dirty="0">
                <a:latin typeface="Roboto "/>
              </a:rPr>
              <a:t>Assessment Centre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38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Apprenticeships – What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sz="3600" b="1" dirty="0">
                <a:latin typeface="Roboto "/>
              </a:rPr>
              <a:t>JOB </a:t>
            </a:r>
          </a:p>
          <a:p>
            <a:pPr marL="0" indent="0">
              <a:buNone/>
            </a:pPr>
            <a:endParaRPr lang="en-GB" sz="3600" b="1" dirty="0">
              <a:latin typeface="Roboto "/>
            </a:endParaRPr>
          </a:p>
          <a:p>
            <a:r>
              <a:rPr lang="en-GB" sz="3600" b="1" dirty="0">
                <a:latin typeface="Roboto "/>
              </a:rPr>
              <a:t>TRAINING  </a:t>
            </a:r>
          </a:p>
          <a:p>
            <a:endParaRPr lang="en-GB" sz="3600" b="1" dirty="0">
              <a:latin typeface="Roboto "/>
            </a:endParaRPr>
          </a:p>
          <a:p>
            <a:pPr marL="0" indent="0">
              <a:buNone/>
            </a:pPr>
            <a:endParaRPr lang="en-GB" sz="3600" b="1" dirty="0">
              <a:latin typeface="Roboto "/>
            </a:endParaRPr>
          </a:p>
          <a:p>
            <a:r>
              <a:rPr lang="en-GB" sz="3600" b="1" dirty="0">
                <a:latin typeface="Roboto "/>
              </a:rPr>
              <a:t>WAGE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831892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n-US" b="1" dirty="0">
                <a:latin typeface="Roboto "/>
              </a:rPr>
              <a:t>An employee from day one</a:t>
            </a:r>
          </a:p>
          <a:p>
            <a:pPr marL="0" indent="0">
              <a:buNone/>
            </a:pPr>
            <a:endParaRPr lang="en-US" b="1" dirty="0">
              <a:latin typeface="Roboto "/>
            </a:endParaRPr>
          </a:p>
          <a:p>
            <a:r>
              <a:rPr lang="en-US" b="1" dirty="0">
                <a:latin typeface="Roboto "/>
              </a:rPr>
              <a:t>Cost of training is covered by employers, up to and including university fees</a:t>
            </a:r>
          </a:p>
          <a:p>
            <a:pPr marL="0" indent="0">
              <a:buNone/>
            </a:pPr>
            <a:endParaRPr lang="en-US" b="1" dirty="0">
              <a:latin typeface="Roboto "/>
            </a:endParaRPr>
          </a:p>
          <a:p>
            <a:r>
              <a:rPr lang="en-US" b="1" dirty="0">
                <a:latin typeface="Roboto "/>
              </a:rPr>
              <a:t>There are minimum pay levels for apprentices depending on age, but more is often paid, particularly at higher levels</a:t>
            </a:r>
          </a:p>
          <a:p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2194558" y="1941128"/>
            <a:ext cx="3070459" cy="2438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3368842" y="3089709"/>
            <a:ext cx="1819175" cy="259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2646947" y="4762096"/>
            <a:ext cx="2618070" cy="255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40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906" y="253440"/>
            <a:ext cx="10412144" cy="1600200"/>
          </a:xfrm>
        </p:spPr>
        <p:txBody>
          <a:bodyPr>
            <a:noAutofit/>
          </a:bodyPr>
          <a:lstStyle/>
          <a:p>
            <a:r>
              <a:rPr lang="en-GB" sz="4400" b="1" dirty="0">
                <a:latin typeface="Roboto "/>
              </a:rPr>
              <a:t>What are students doing now?</a:t>
            </a:r>
            <a:br>
              <a:rPr lang="en-GB" sz="4400" b="1" dirty="0">
                <a:latin typeface="Roboto "/>
              </a:rPr>
            </a:b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4569" y="1526381"/>
            <a:ext cx="6172200" cy="48736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GB" b="1" dirty="0">
                <a:latin typeface="Roboto "/>
              </a:rPr>
              <a:t>Apprenticeships work in levels too!</a:t>
            </a:r>
            <a:br>
              <a:rPr lang="en-GB" b="1" dirty="0">
                <a:latin typeface="Roboto "/>
              </a:rPr>
            </a:br>
            <a:r>
              <a:rPr lang="en-GB" b="1" dirty="0">
                <a:latin typeface="Roboto "/>
              </a:rPr>
              <a:t/>
            </a:r>
            <a:br>
              <a:rPr lang="en-GB" b="1" dirty="0">
                <a:latin typeface="Roboto "/>
              </a:rPr>
            </a:br>
            <a:r>
              <a:rPr lang="en-GB" sz="2200" dirty="0">
                <a:latin typeface="Roboto "/>
              </a:rPr>
              <a:t>Different levels depending on the profession, role or trade – from Level 2 to level 7 (GCSE to Master's)</a:t>
            </a:r>
            <a:r>
              <a:rPr lang="en-US" sz="2200" dirty="0">
                <a:latin typeface="Roboto "/>
              </a:rPr>
              <a:t>​</a:t>
            </a:r>
          </a:p>
          <a:p>
            <a:pPr fontAlgn="base"/>
            <a:endParaRPr lang="en-US" sz="2200" dirty="0">
              <a:latin typeface="Roboto "/>
            </a:endParaRPr>
          </a:p>
          <a:p>
            <a:pPr lvl="3" fontAlgn="base"/>
            <a:r>
              <a:rPr lang="en-US" sz="2200" dirty="0">
                <a:latin typeface="Roboto "/>
              </a:rPr>
              <a:t>Level 2 – Intermediate </a:t>
            </a:r>
          </a:p>
          <a:p>
            <a:pPr lvl="3" fontAlgn="base"/>
            <a:r>
              <a:rPr lang="en-US" sz="2200" b="1" dirty="0">
                <a:solidFill>
                  <a:schemeClr val="accent1"/>
                </a:solidFill>
                <a:latin typeface="Roboto "/>
              </a:rPr>
              <a:t>Level 3 -  Advanced </a:t>
            </a:r>
          </a:p>
          <a:p>
            <a:pPr lvl="3" fontAlgn="base"/>
            <a:r>
              <a:rPr lang="en-US" sz="2200" b="1" dirty="0">
                <a:solidFill>
                  <a:schemeClr val="accent1"/>
                </a:solidFill>
                <a:latin typeface="Roboto "/>
              </a:rPr>
              <a:t>Level 4 – Higher </a:t>
            </a:r>
          </a:p>
          <a:p>
            <a:pPr lvl="3" fontAlgn="base"/>
            <a:r>
              <a:rPr lang="en-US" sz="2200" b="1" dirty="0">
                <a:solidFill>
                  <a:schemeClr val="accent1"/>
                </a:solidFill>
                <a:latin typeface="Roboto "/>
              </a:rPr>
              <a:t>Level 5 &amp; 6 – Degree Apprenticeship</a:t>
            </a:r>
          </a:p>
          <a:p>
            <a:pPr lvl="3" fontAlgn="base"/>
            <a:r>
              <a:rPr lang="en-US" sz="2200" dirty="0">
                <a:latin typeface="Roboto "/>
              </a:rPr>
              <a:t>Level 7 – Master’s Level </a:t>
            </a:r>
            <a:endParaRPr lang="en-GB" sz="2200" dirty="0">
              <a:latin typeface="Roboto 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9906" y="2057400"/>
            <a:ext cx="4192119" cy="4526280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Roboto "/>
              </a:rPr>
              <a:t>GCSEs are</a:t>
            </a:r>
          </a:p>
          <a:p>
            <a:r>
              <a:rPr lang="en-GB" sz="2400" b="1" dirty="0">
                <a:latin typeface="Roboto "/>
              </a:rPr>
              <a:t>Level 2 qualifications</a:t>
            </a:r>
          </a:p>
          <a:p>
            <a:endParaRPr lang="en-GB" sz="2400" b="1" dirty="0">
              <a:latin typeface="Roboto "/>
            </a:endParaRPr>
          </a:p>
          <a:p>
            <a:endParaRPr lang="en-GB" sz="2400" dirty="0">
              <a:latin typeface="Roboto "/>
            </a:endParaRPr>
          </a:p>
          <a:p>
            <a:r>
              <a:rPr lang="en-GB" sz="2400" dirty="0">
                <a:latin typeface="Roboto "/>
              </a:rPr>
              <a:t>A levels, T levels and </a:t>
            </a:r>
          </a:p>
          <a:p>
            <a:r>
              <a:rPr lang="en-GB" sz="2400" dirty="0">
                <a:latin typeface="Roboto "/>
              </a:rPr>
              <a:t>BTECS* are</a:t>
            </a:r>
          </a:p>
          <a:p>
            <a:r>
              <a:rPr lang="en-GB" sz="2400" b="1" dirty="0">
                <a:latin typeface="Roboto "/>
              </a:rPr>
              <a:t>Level 3 qualifications</a:t>
            </a:r>
          </a:p>
          <a:p>
            <a:endParaRPr lang="en-GB" sz="2400" b="1" dirty="0">
              <a:latin typeface="Roboto "/>
            </a:endParaRPr>
          </a:p>
          <a:p>
            <a:endParaRPr lang="en-GB" sz="2400" dirty="0">
              <a:latin typeface="Roboto "/>
            </a:endParaRPr>
          </a:p>
          <a:p>
            <a:r>
              <a:rPr lang="en-GB" dirty="0">
                <a:latin typeface="Roboto "/>
              </a:rPr>
              <a:t>*can also be level 2</a:t>
            </a:r>
          </a:p>
        </p:txBody>
      </p:sp>
    </p:spTree>
    <p:extLst>
      <p:ext uri="{BB962C8B-B14F-4D97-AF65-F5344CB8AC3E}">
        <p14:creationId xmlns:p14="http://schemas.microsoft.com/office/powerpoint/2010/main" val="363381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Where to find vacancies​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2600" b="1" dirty="0">
                <a:latin typeface="Roboto "/>
              </a:rPr>
              <a:t>Canvas</a:t>
            </a:r>
            <a:r>
              <a:rPr lang="en-GB" sz="2600" dirty="0">
                <a:latin typeface="Roboto "/>
              </a:rPr>
              <a:t> (college virtual learning platform) - vacancies added as we see them</a:t>
            </a:r>
            <a:r>
              <a:rPr lang="en-US" sz="2600" dirty="0">
                <a:latin typeface="Roboto "/>
              </a:rPr>
              <a:t>​</a:t>
            </a:r>
          </a:p>
          <a:p>
            <a:pPr fontAlgn="base"/>
            <a:r>
              <a:rPr lang="en-GB" sz="2600" b="1" dirty="0">
                <a:latin typeface="Roboto "/>
              </a:rPr>
              <a:t>Gov.uk</a:t>
            </a:r>
            <a:r>
              <a:rPr lang="en-GB" sz="2600" dirty="0">
                <a:latin typeface="Roboto "/>
              </a:rPr>
              <a:t> "Find an apprenticeship" website</a:t>
            </a:r>
            <a:r>
              <a:rPr lang="en-US" sz="2600" dirty="0">
                <a:latin typeface="Roboto "/>
              </a:rPr>
              <a:t>​</a:t>
            </a:r>
          </a:p>
          <a:p>
            <a:pPr fontAlgn="base"/>
            <a:r>
              <a:rPr lang="en-GB" sz="2600" b="1" dirty="0">
                <a:latin typeface="Roboto "/>
              </a:rPr>
              <a:t>Training Providers/colleges/universities </a:t>
            </a:r>
            <a:endParaRPr lang="en-US" sz="2600" dirty="0">
              <a:latin typeface="Roboto "/>
            </a:endParaRPr>
          </a:p>
          <a:p>
            <a:pPr fontAlgn="base"/>
            <a:r>
              <a:rPr lang="en-GB" sz="2600" b="1" dirty="0">
                <a:latin typeface="Roboto "/>
              </a:rPr>
              <a:t>Others -</a:t>
            </a:r>
            <a:r>
              <a:rPr lang="en-GB" sz="2600" dirty="0">
                <a:latin typeface="Roboto "/>
              </a:rPr>
              <a:t> </a:t>
            </a:r>
            <a:r>
              <a:rPr lang="en-GB" sz="2600" dirty="0" err="1">
                <a:latin typeface="Roboto "/>
              </a:rPr>
              <a:t>notgoingtouni</a:t>
            </a:r>
            <a:r>
              <a:rPr lang="en-GB" sz="2600" dirty="0">
                <a:latin typeface="Roboto "/>
              </a:rPr>
              <a:t>, </a:t>
            </a:r>
            <a:r>
              <a:rPr lang="en-GB" sz="2600" dirty="0" err="1">
                <a:latin typeface="Roboto "/>
              </a:rPr>
              <a:t>allaboutschoolleavers</a:t>
            </a:r>
            <a:r>
              <a:rPr lang="en-GB" sz="2600" dirty="0">
                <a:latin typeface="Roboto "/>
              </a:rPr>
              <a:t>, </a:t>
            </a:r>
            <a:r>
              <a:rPr lang="en-GB" sz="2600" dirty="0" err="1">
                <a:latin typeface="Roboto "/>
              </a:rPr>
              <a:t>getmyfirstjob</a:t>
            </a:r>
            <a:r>
              <a:rPr lang="en-GB" sz="2600" dirty="0">
                <a:latin typeface="Roboto "/>
              </a:rPr>
              <a:t>,</a:t>
            </a:r>
          </a:p>
          <a:p>
            <a:pPr marL="0" indent="0" fontAlgn="base">
              <a:buNone/>
            </a:pPr>
            <a:r>
              <a:rPr lang="en-GB" sz="2600" dirty="0">
                <a:latin typeface="Roboto "/>
              </a:rPr>
              <a:t>   </a:t>
            </a:r>
            <a:r>
              <a:rPr lang="en-GB" sz="2600" dirty="0" err="1">
                <a:latin typeface="Roboto "/>
              </a:rPr>
              <a:t>ratemyapprenticeship</a:t>
            </a:r>
            <a:r>
              <a:rPr lang="en-US" sz="2600" dirty="0">
                <a:latin typeface="Roboto "/>
              </a:rPr>
              <a:t>​</a:t>
            </a:r>
          </a:p>
          <a:p>
            <a:pPr fontAlgn="base"/>
            <a:r>
              <a:rPr lang="en-GB" sz="2600" b="1" dirty="0">
                <a:latin typeface="Roboto "/>
              </a:rPr>
              <a:t>Employers</a:t>
            </a:r>
            <a:r>
              <a:rPr lang="en-GB" sz="2600" dirty="0">
                <a:latin typeface="Roboto "/>
              </a:rPr>
              <a:t>  </a:t>
            </a:r>
          </a:p>
          <a:p>
            <a:pPr fontAlgn="base"/>
            <a:r>
              <a:rPr lang="en-GB" sz="2000" dirty="0">
                <a:latin typeface="Roboto "/>
              </a:rPr>
              <a:t>Higher and Degree Apprenticeship Vacancy Listing for (2025) Recruitment</a:t>
            </a:r>
          </a:p>
          <a:p>
            <a:pPr marL="0" indent="0" fontAlgn="base">
              <a:buNone/>
            </a:pPr>
            <a:r>
              <a:rPr lang="en-GB" sz="2000" dirty="0">
                <a:latin typeface="Roboto "/>
              </a:rPr>
              <a:t>     https://amazingapprenticeships.com/higher-degree-listing/</a:t>
            </a:r>
            <a:endParaRPr lang="en-GB" sz="2600" dirty="0">
              <a:latin typeface="Roboto 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8961" y="4784742"/>
            <a:ext cx="1218175" cy="76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0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What to prepare for?​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GB" dirty="0">
                <a:latin typeface="Roboto "/>
              </a:rPr>
              <a:t>Research the employer</a:t>
            </a:r>
          </a:p>
          <a:p>
            <a:pPr fontAlgn="base"/>
            <a:r>
              <a:rPr lang="en-GB" dirty="0">
                <a:latin typeface="Roboto "/>
              </a:rPr>
              <a:t>Interviews </a:t>
            </a:r>
            <a:r>
              <a:rPr lang="en-GB" i="1" dirty="0">
                <a:latin typeface="Roboto "/>
              </a:rPr>
              <a:t>STAR method</a:t>
            </a:r>
          </a:p>
          <a:p>
            <a:pPr marL="0" indent="0" fontAlgn="base">
              <a:buNone/>
            </a:pPr>
            <a:r>
              <a:rPr lang="en-GB" i="1" dirty="0">
                <a:latin typeface="Roboto "/>
                <a:hlinkClick r:id="rId3"/>
              </a:rPr>
              <a:t>https://nationalcareers.service.gov.uk/careers-advice/interview-advice/the-star-method</a:t>
            </a:r>
            <a:endParaRPr lang="en-GB" i="1" dirty="0">
              <a:latin typeface="Roboto "/>
            </a:endParaRPr>
          </a:p>
          <a:p>
            <a:pPr fontAlgn="base"/>
            <a:r>
              <a:rPr lang="en-GB" dirty="0">
                <a:latin typeface="Roboto "/>
              </a:rPr>
              <a:t>Assessment Days</a:t>
            </a:r>
            <a:endParaRPr lang="en-US" dirty="0">
              <a:latin typeface="Roboto "/>
            </a:endParaRPr>
          </a:p>
          <a:p>
            <a:pPr fontAlgn="base"/>
            <a:r>
              <a:rPr lang="en-GB" dirty="0">
                <a:latin typeface="Roboto "/>
              </a:rPr>
              <a:t>A presentation</a:t>
            </a:r>
            <a:r>
              <a:rPr lang="en-US" dirty="0">
                <a:latin typeface="Roboto "/>
              </a:rPr>
              <a:t>​</a:t>
            </a:r>
          </a:p>
          <a:p>
            <a:pPr fontAlgn="base"/>
            <a:r>
              <a:rPr lang="en-GB" dirty="0">
                <a:latin typeface="Roboto "/>
              </a:rPr>
              <a:t>Vetting/clearance (for some roles)</a:t>
            </a:r>
            <a:r>
              <a:rPr lang="en-US" dirty="0">
                <a:latin typeface="Roboto "/>
              </a:rPr>
              <a:t>​</a:t>
            </a:r>
          </a:p>
          <a:p>
            <a:pPr fontAlgn="base"/>
            <a:r>
              <a:rPr lang="en-GB" dirty="0">
                <a:latin typeface="Roboto "/>
              </a:rPr>
              <a:t>Hopefully – an offer!</a:t>
            </a:r>
            <a:r>
              <a:rPr lang="en-US" dirty="0">
                <a:latin typeface="Roboto "/>
              </a:rPr>
              <a:t>​</a:t>
            </a:r>
          </a:p>
          <a:p>
            <a:pPr fontAlgn="base"/>
            <a:r>
              <a:rPr lang="en-US" dirty="0">
                <a:latin typeface="Roboto "/>
              </a:rPr>
              <a:t>Time/ effort </a:t>
            </a:r>
          </a:p>
          <a:p>
            <a:pPr fontAlgn="base"/>
            <a:r>
              <a:rPr lang="en-GB" dirty="0">
                <a:latin typeface="Roboto "/>
              </a:rPr>
              <a:t>‘NO!’- Rejection, Unsuccessful, No response at all</a:t>
            </a:r>
          </a:p>
          <a:p>
            <a:pPr marL="0" indent="0" fontAlgn="base">
              <a:buNone/>
            </a:pPr>
            <a:endParaRPr lang="en-US" dirty="0">
              <a:solidFill>
                <a:srgbClr val="FF0000"/>
              </a:solidFill>
              <a:latin typeface="Roboto 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46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Roboto "/>
              </a:rPr>
              <a:t>How can students apply?</a:t>
            </a:r>
            <a:endParaRPr lang="en-GB" b="1" dirty="0">
              <a:latin typeface="Roboto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563495" cy="4059786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2600" dirty="0">
                <a:latin typeface="Roboto "/>
              </a:rPr>
              <a:t>Applications are made directly through the company or apprenticeship provider​</a:t>
            </a:r>
          </a:p>
          <a:p>
            <a:pPr fontAlgn="base"/>
            <a:r>
              <a:rPr lang="en-US" sz="2600" dirty="0">
                <a:latin typeface="Roboto "/>
              </a:rPr>
              <a:t>There is no limit to the number of applications students can make​</a:t>
            </a:r>
          </a:p>
          <a:p>
            <a:pPr fontAlgn="base"/>
            <a:r>
              <a:rPr lang="en-US" sz="2600" dirty="0">
                <a:latin typeface="Roboto "/>
              </a:rPr>
              <a:t>The application process might vary across vacancies, they could be asked for:​</a:t>
            </a:r>
          </a:p>
          <a:p>
            <a:pPr lvl="3" fontAlgn="base"/>
            <a:r>
              <a:rPr lang="en-US" sz="2600" dirty="0">
                <a:latin typeface="Roboto "/>
              </a:rPr>
              <a:t>CV and Covering Letter​</a:t>
            </a:r>
          </a:p>
          <a:p>
            <a:pPr lvl="3" fontAlgn="base"/>
            <a:r>
              <a:rPr lang="en-US" sz="2600" dirty="0">
                <a:latin typeface="Roboto "/>
              </a:rPr>
              <a:t>Application Form​</a:t>
            </a:r>
          </a:p>
          <a:p>
            <a:pPr lvl="3" fontAlgn="base"/>
            <a:r>
              <a:rPr lang="en-US" sz="2600" dirty="0">
                <a:latin typeface="Roboto "/>
              </a:rPr>
              <a:t>App/website application​</a:t>
            </a:r>
          </a:p>
          <a:p>
            <a:pPr fontAlgn="base"/>
            <a:r>
              <a:rPr lang="en-US" sz="2600" dirty="0">
                <a:latin typeface="Roboto "/>
              </a:rPr>
              <a:t>Students can apply for universities and apprenticeships at the same time!​</a:t>
            </a:r>
          </a:p>
          <a:p>
            <a:pPr fontAlgn="base"/>
            <a:endParaRPr lang="en-US" dirty="0"/>
          </a:p>
          <a:p>
            <a:endParaRPr lang="en-GB" dirty="0"/>
          </a:p>
        </p:txBody>
      </p:sp>
      <p:sp>
        <p:nvSpPr>
          <p:cNvPr id="4" name="AutoShape 2" descr="data:image/jpg;base64,%20/9j/4AAQSkZJRgABAQEAYABgAAD/2wBDAAUDBAQEAwUEBAQFBQUGBwwIBwcHBw8LCwkMEQ8SEhEPERETFhwXExQaFRERGCEYGh0dHx8fExciJCIeJBweHx7/2wBDAQUFBQcGBw4ICA4eFBEUHh4eHh4eHh4eHh4eHh4eHh4eHh4eHh4eHh4eHh4eHh4eHh4eHh4eHh4eHh4eHh4eHh7/wAARCADCASQ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7KqJj+9/ecL/D9agkuqge65AWQk/xEjtQBp0VnpcSY+Rvk/hz6U83MmKALTNjio2kxVZpC3zGmZzQBZ87Aphn5qDNG6gZYE7fw0x5m6ltuP1qFn4K46j/ADn2rzX4qfGLwz4Njk01ZTqurqMCzgI/dn1kfoKB2PSHmnlOVQ8d/WmFlwGmlMTA9Gl2DH418e+LvjR4518bYdYbRrIg7YbFcMfXc5/+tXluseI72eV5bi+1K8dj1kunbn14OKBqJ+h8N3p7gqmqWwO45VbpTn9amlu7SFP315bRr6tMqg/XmvzUbW9SQ/u7qZB6K7Z/nSxa9q8ufMubmRf9uZiPyJoHyn6WW80FxB51tLHPHnHmREMM/UGl3V+cmi+KPEGmP9p07VtRsXzx9nnOAfXBOK9i+HX7RevadLFYeLkbVLQ4BvETbOg9T2cflQJxPrdpaZ51cbp3jPSda0xNQ0vUIbq2mXh0bkH0x6+1PTxBb/8APYfnQLlOv86mSSFvmUZUfe965b+3Y/8AnqPzpg1qHJ/f/rQJqx1UtxG8AAOXzx9Kl3KDhemBXIJrMe/iRcdqtR6wnH70UCOoEnFHm1zo1ZDz5g/OnDVVz97NAHQebSrLWEupq3enjUFNAG35tI0m4VkC+BqxDdB8+wzQBbJzUROGznFJG+5fMwT2xTXbf8uwjPegCUNu+Vv3jnq392pkfYuKp7/LUjvUTT89auMgNHzaPNrN+1Cm/axRzEmp5tHmVlfaxS/bP85p8wGn5tFZX21aKOYDQ82PL/vD+VCMSvyn5O+aZIxDyMOF9KpT3QjkHNZG3KaYkUAY6Upn4rKa9B53Ux7zj7xoJ5TVNwMdab9qHrWHLflSRkmof7QJOOc0D5ToWuh61Wu9TtrO2lurueKCCJCzyyttRAO5Ncx4h8RWWg6Ld6zq10LeytYzJK7HoPb1OSOK+NvjB8WNa+IWpGASS2eiI+LayR8NIM8SSY6k9cdqCuU9U+MX7Qd7qlxPoXgGSa3s1JWbU1fEkx9I+yr1+bvkYrxcRyKpkYs8krF2kLFjk9yT1PvVSwWCzhSJmzK2TntxV1LobBwNhO1R7+o9qQ7ERby0wzF2HBJrFvVBclVH5dK1b4bWZm5J4z61j3cmxGyxDdsUwKrMsLfu1G49GA6mmtLJBGVbLSH73sParFpbgo0vLM3Az2PXNaOl6NNezgFCSxxms5yUdWa06bnscrcPdXMgBWVVB/vVf09rlQ0eXTIxuA5Nepaf4PgddjxLlR1xn8auT+EYI4wB/Kud4uOx1rAT3OB0fX9d0S6+0adey2ki4Vgp+WUf7Sng/jXr3w0+JUOsXEen6z/o15IcRSh8xSH0/wBk/WvMdb8OSyTyRxu4bPeuOuLe8sr4FZt0gGAD0reNRTWhy1aLpvU+2YA2z5mJftg8VnzmUTkeYw5PQ1wPwK+ISa1ZJ4d1q42anGP9HlkP+vUfwn/aH616TJB/phXGRXVTVzlm7FTzLgMcO+Pqau2kl0QPnJ+ppyQc9K0LS2G0HaM1co6EJ3GJLdDjrVq3luiw6/hU8VuN33RitSytRxhR1rNoZHb+cV5BFSlpUx15rYgtl2coKqTws820VmwKqyy+9bGmS71ClRnucdazTG8b7W5zWjaRlQGU49qANK1b5mUHA9KsN0qG3THOOtTkcUgKc/Qms64kwetadwuVIrJu05NAFWe6x0Y/nVZr7/aP50l0nWsi4DL0JFMDYW/H96oG1JvU1mAN5WcnNIj4jJfmmBoHViDjmiuenuMSnAop3A9WldcEdj1rH1BC0g205NQjm+6wp6ne2WrOzNZSKgU4APal2kirDJ8x+tPSLIFMzuyhJFUHl4kB6Dua1JIuTxVSWJmuAvRVXP1oC7bsfMH7XPiqbUNetvBtuzLa2QS6uCrYDSEHCn6Aj868MkVYQ80RUsRj/dB7V1HxNv21L4ka9eSuW33syA9gqnaB+QH5Vwd5I8b5RqRv0NRJ28keY+OmD3GO1a2nyeeyzP8ALz8q+grlrLMkoLEnufSt22kVWjUHoOPpTRJrX2ZHVN/C8/pWHfSx/bY1X5jkcVpQzEXMxyDiE4z+ArPhj/4maOyjpg/Sk3YuKumbWlWpkXYq/Mzce1ep+DvDDbFkMQY9RXB+DIluLgEjjcTX0D4OjiW0jLYOAK8/ES5pcp6uDp8lPmYyx8PLGVP2fadvrUWo6UqnDRDArvIjCVU7Rms/WreJlLDr9a5Z0FGNztp4luVmeWazoUN5FIFADe3Bry7xVoNz9ocCADYuc4617tf7IWJAAz1rjfEcKTL5it82MUsPiGpWDE4ZTjc+dXvbvTNXiuI5mhmgkVo2Q4IcH9K+z/h7rC+KvC1jrK7RcSwgTKOiygDIHt3/ABr5P+IOkNHMkphABBwQMbvevXP2QPEHmjUPDt3MhKpvhB4OR7fj+le7TmfNVYNOzPd3gZXG3H4Vo2cB2LxTxCpx8uMdq0rOL92pxW8pHPaxBHDhulaFkMOFx+NL5QznHNSw5Xd9DWUp2RUVzNI0YXjZSoYZqjKWgnLnawPTPas7S7gtM+W5LVsAeYCGUEfSuSnW55Ho4jB8kU0UZJJJ5RtAHuKv2y7DtPJ9acsSKuFUCnKNvFdNzzi7EflqYfdqvEflFWF5FICCboazLpeTWtMowazbpeTQBk3KDnise7Tmtq5JyayrtTmgIldFyuO1NntUK4WTFWY1oZcdBTAxXgTcQVzjiirMiHzG47mikMn0CVyfnzXW2oDJurIsLAxn5VzW1BEUXHNW2nsDTW48KDUnypHz17UqrgCortWIGKQiJ5Jj8wVcfSob1wLWRuFKRs+fQAc1ZSaJIijdRXOeO7yS18Fa5dxAZisJmUn1xUPYcPiPhPxdcQLfXMy5JlmklYnqdzE1yMh3lhknBra8RfNfeTj5UUZPsOP6VjhRx/t80k9Dpe5Ytgsahu9W7SbdP2rOd+QnYZp+nSHe59qpE2N21l3XVyOwi/rn+lPl/dzCTj7oqrp6t9pnUEfNGvX3/wD11oajGFtwrNhzgY9h3rKb95G9KOjOr+HkbGN2wdueDXtnhZ5VgRW6npXkvwzlt7bRUuLpXCc5IXIr03w34q8NiMbr5N4OMEYxXl1W/ato9mjZUkmdwtwyxDdxVS5vS8TZPTpVeW8t7nZJbTI8XXdnr7VXuZokjPPJrCpVsnc3p0U2rGfqgaY/4ViS2JkQBcHOMDHNX9R1i1s4mmuGVUXrmuOn8VXmtSm30lVtYG+9I45OetZUacpS5lsbVpxjHle5T+IWgfafDk0kfW2UtkDJx3rjP2eNU/sn4uWUfmKqzIY2OOvP+G6vXNO0W3Ng6PM8ksybXd2+8CPTpXz54QhuNG+LVpY3W6OW31L7OzH3JAP9fxr2sJNS0vqfP4+m4u7Wh99D5SBxWtYIDGPQVjJyI8sCdo5HfitzT/liX3rvmeSiUrTJfkiZu2DU5VidqDLdcHvVLV50h064duFC5rGo7RZtQjepFGRpW1JyWJGWrp7ZlbAHQ156ut2rSAK4BrrNBvo5njQsORxivJo11dH1GOw0lTv5G8V5x2pCtT9RSMtew7X0Pkl1CPpVlKhQVOlADZBWfdryRWk2Oc9KzrrbuBGTkZoGY8yZkPzDiqdxFu65rVljUOflGT+VVZoxVqJJSiizSyRfWrUKinyJSGYrw/OevWir7RjcfrRUjNu3h9/0q6sWKZAvtV1F3LnFKJpUK3l0uwbSDVnZx0ppSrMjNksUZslv0rmfixAq/DPxCE4/4l8v/oNdo45rlviqjN8OtdRVyTZScfhUy2Kp/Gj89fEa41K5I9Qv1rGm/wBftHAVeK6LXoWOoZP8TuT7Yrnbjgs/Xis4s65x1IC2QZP0p9idu5vaoT8seOuealgGIs7sciqbISOi0399PwMFgq/TjrVzWfJt4EVmLNjGT1rP0Xd8sityGJx7Ua5KJJlxk4B3e1c822zqpuMUe5fDLT/P8JWkOFDFcnOAcH61V8V+Fod5Ijj28nchwT+VefeHviN/ZNilq+kahqPy4GLmSJVA9o8Z9a6K61ozWlrf/wBmapp/2pVeMwXTXOAfVTyK550pLVHXTrQbSaNDwr9p0y7bN5JIucCNm4H0r0GxaW8tDJ/d6nrg153ZJd3IjvFdZBnh9hQnnGCCOtep+BVhWxMU7BOO/PNeVXTb1PYoWteJw/i9bZoTb3QLE9RnFReH7VW059Sjsi9rGCzys6xx/gWIz+FaPxJ0O6vJytkyLIfuljjNebv8O2vbktq/iaVpAciNYiQv+fauvDQi1qzkxUpp+7G531vr1pPLGhmSPsMSKQfTnNef+M9JmPx00aaOMk6i9tOcd8NsOPU4jBrc0f4Y6bNdifzblyrAr5X7tRj6V6bZeAVvfFPhTVIfMC6S8nm7zlmVgGByechl/wDHq6qEoU52izhxUKlSk5TWx7DGmAoxt2gDGK2bE/uAeePasqNSTnkZ9a2dMUtBt3uPp0r1GzwdC2F+XKnBPfFZfi2IN4fugFwNvWtgdOpPuayfFj7dCuSfu7QMeprGt/DZvhr+1jY8eigVplIBODXo3gaD/S48qcAVydpZkvlV4z1r0TwZBtJY4yABXgYSHNUR9fmGItQa8jpSMPx0xTWFSdR+lMavoloj4hdxIyN3OfwqVJI94wwK9z3FVnPuR9KkxEIjsAz+tMZJI7MGCx5znHPaq7K+BmID5OuelWACFA7Ec/WmOvy9TwuKYGbcKF47d6pSmr12MZrMlNPnCw+FamdeKijIXvUpZfWgCm6/MfrRQ7LvPPeiiwHSwKvtz0960YNnlkd+49KxLWcMf6H+GtS3MZiP7z8fWs4s1mn1LWE2j0xUUijJoEi7QMjpUTyrkjmruZDHUZrL8R2q3uhX9ntDNNbOir65FaTtxULFdwJyCM8iplsVHSSZ+d/iuze2vb1ZU2tCXBHcHdj+lcS65hDH0X+VfQv7T3hcaJ4tvpraM/Z9RhFzGf8Aayd4/A8/iK8EvottlAAMFio/SsFud0nfVGVMpVkB98/pU1vF5kgHbNSXsTeawVc42jj1Jq/b27LB9wiQE5zVuWhCWpd0ONftKKuRtY9e9dd4K8Kr4k8QSqNsaRjcxYZBNczoqhryNUVsgHHHU17n8LtPTT7VXKr5kuN/PeuDFV+TRHrYLDqa1Q6DwDqFgga3tbUgIVV1z3+oq/b+Hta8xMz2lnGmQFRAWI9MivWdNgt7yzEe8KcDPNR3Wk21tDKWZV+mOa43KbV7nZGME7WPJtUtFiKpJK0r+/Jz7VqaZEbWFT97I6dxWf4p1O0TVBb27K7bsZ9KtQ29+yJPEVZCOfm/pXDU5m/ePUpqKj7ps3lvHdWXRWYDIbGSKg03T7CV/Lu7NCw6c43Vo6B9mnZo7q+SD5O/Ss+9ltcNMt0FaMHHPXHaqpykmY1VGR1tjpNpb2h+z26QjH8Ip1lJJaXMbKcgOAfUj/OKzNK1z7TZ4aQDjvStfDcPm6EGt1VSmmjnqUG6Ukd1EuAMnJrV047UHvWRAxZEb+8Aa19PVmQCvpr3gmfFtWk0Xu341yPjy8IT7GpOMAt711pVlXJHGa8+8TyxyarMzyD5TtxmuPGTcadu535bBSq37GVai4aRAGCqTjFeieFF8pvLYkkgc9q4jT5oDIm7+9xXe6fjaGiBzgV52E92Wh7WYPmpuJuKvB+tRy/KCcZA6+1PhkWRCy5AA5zSErgsc+wAr3E1JXufLOLWjIYk8z5s/LTkhxIPSki3clVKc8j196uRKNvPWmFl3EOMDimOODUrYxUbdaQjMvV6/Ssa4O3rXQXac1z+rDaeKVikip9qVeuaZ9uVlzk1z+o3bRNtyc1St72SSM7SfxqoXYNWOhe+Tefm70Vz/nv/AHRRV8pJ2uk3azjJVh6nd96ultSpi4U9K4rw7G0SYJya7O04iGeuKxideISTsiyq5A5pdpoToKdVHIMYGomFWDjFRMBmiw7nl/7R/hldd+G13exRF73TAZosDkocBx+XP/Aa+KNQt/KtIlZQ/wA4Uc9CK/SKaOGaBo5U82KUFHToGU8HP4f1r4z+N3w2uPCniy9S2tZDpN6hms5NxYJ6oT2IrKcdbo6qM9LM8UvGjkj34KMw3ZHrnj+VW7eOQacGLHzOckmq2sQMrMWBRAQAT7cVrWEIOn7shlZRgg5rKbsbwjqXvBsP+krNIcleQK9e0HUQgBPAPavK9CjMcWVHOcGuosbx1AXk+1efiqXOexgqvs9D2DS/EXkkDzNucYqn4t8ZMLZt8xUZ4xyTXm82rugwuVx1PpTNJmW+vmu7sl0TiJSeM+tccaM4q99DudSnuT+KUe+S31LTiY7uLn5gQrfWsOXxB4zEoxdRwIoxsjTIP412Z1TS7WNllkiPH3c5rOm8Q6O0yxw28Ubdd2RyM1pSlKTs4ETUYq6kY1j4i15nEckDGXcBuT09cVu6Fb3c1+L/AFKaSQBD5cY4UD3962Dr3hImG5t42ZgR5ykqdxHXHesW88WRs88y2jIu8skYUvtA/SuidK+iRipqPvSZrjxFDb3TQJKylPvJ0P4DvWjpmsSajfQQQsW8yRVHv82K8l17Wm8ULZXem2sts9rNte5Bwr/7I7mvVfhTa+f4q08uMozb/wAeTUxwyUkTPGOUJWPfoo9scar0UAV0OlQ/uxkdqxY+VyeOa6bS1HlD6V7nRI+TbvJkOoMILGWTsqnmvI5IVuNRkmkYkM2a9W8YOsGgTtnGRivII7g+djPPevMxz1R7OVxSTaNmG3hSaPavGa73TLiFY0YgKoXk15obvDK27pxW5ZalJJEiI24e3Y1x0Z8sjurxc9zrZ9QjTcNxIPQDvVePWLlARlMdie1Y7I23czHJ/nWbeXLQfxVs6zjrcxjh4y0aOrtdfCyhJV+Y/wAddBY3Ud1CZI2zg4rxyfVGViwfpzXXfDLVJLya5hdiQoBFaYbGOVTkkY4vL4wpc8dzui1NPWj+LHpR3r1jwyvciuf1gcbu1dDcDrWFrC5THekNOx57rAYzHHbrVawG1SD1rR1FVilcnkHpVOOTIzGua2poJysSbaKUcjNFacpHMdlo8ODyMV0sA4FY2mJzW9EvArlUTec23clSn0iLTu+KdjIa3SoLg/KoHLE8Adc1O9QSq+9SSAvZv7poAFQ+YMsBIR849fpUHiPQdN8TaBPpV9Aro/8AqyRyjY6g9jVhYfmK5bOfmY9/pWjaL8hGPm70WGnZnwx8YPgj4v0S7lNvp8uoWTO7xyQ/Nle+QPQc1xdhpX2KzXTJWHmRNnkYPPUfhX6OT20MzI0qo2wkgMue1fHn7VGjDw78U/7Vt4Ejt7yBLnao4yOG/XNc1Wmd1Cs5Ox5xbRrC7xYxgn+dXU+XBHrWbdXkDzedauphcBlGeQD6/wAvwqWC63j7wP41yzgz0aU0aQiWZmQ87qxNU8HeIJbtP7P1YtaueIicFfp61oxytuBXqK660ljutKC4ZXUc4OCDWcG4vY35Yyepzfw58F2d9qEdrr888bTI8Q8wlfnHSvYfB/wR8Lx6V9umRJ7redzMfkVQ3auAttWurWXZeeXNFGR5ZZMsp7kHg11vh3XNKVow0t3EuTuSC5YJ83UlM7SevrVurK50LCxqxtB6nq0vw/8AA8KWt1/ZNkhidDuxwRWZ8Ul8KQ+H9UsLKO0XU7qyMNqkcYyCdy549AefoKwH13QLe2VY7m8lyxYCVlIHoOlc9qXifSrfdIJI0dU2ooYbhk0nUfRF0stad6s9EcRceH7XRtLFjHHgQxooYnOX6kn8RXb/AAQjFx4iDdVhhdgfToP61z/ia8S8imuguEdhjP0616X8F/D82maCdQu49txekFBjGIgPl/Pk/TBq6NOUpXPLxleKi1FHo0Ryg+tdVpS/uV+lcpb/AHR9a7DSV/0dSRjivSejPBRgfEVmXw7JxxnrXiktyI5N24dcV7R8UmhXw7Ik8gj/AIl5xk14ckccsjs5Plr0bt+deZjIuUtD28tkowdy9OztCku7ABya2fCd8kjbNytg+teX+LPE4gQ21s4+XvnrXO6D4yvrPUUuN5EeeVrlVJw1O5TVTQ+kb29Il8v7uK57WL5VY72B/GuSXx5DfKkh4IHPNZOoatqGtXBttIiaSQ9WxkAfWuWpJt2OynBRjc1rvVo2uxAjfO/AGetei/D8S6bOl0ysA4wwI9q5fwJ4G+w7LzVMSXJ5OTkCu/WeNCUjRQF4FXSp2mpmNeSlBwO4imWZRKpGGHaguM/eFcrZ6g1i4cyZibqCelaN1qCtB5ykbe+K92hWU1ZbnzWJoSpu72NG4kHPIrn9WmAPLAVRvtdjQlQx/OuX1rWgW4kJ/GtbnMS61MpHAzVSydPLPFY1zqTSd6t6XNvjO7j6110zGbuXmYZNFQMw3HkUVtYm56hYRVuQpwPpUVva1ejhrhOl6kZTZ81IpEgbA5FTTxFody/dU809AChK9O1BJTSPK+YWy56iiRDNhWXb3xUqr81SFaVgIVGcH2qzbq27cOgpgWnSSLDC8sjBUjUuc+wqkgKWt+IdF0eN5NTvorfaN4UkFyB1IXr3r5E/aw+JXg7xo1hD4duLuW8sg6XDyQFFKHkYJ681z/xF8X3U/wC0xpOtW0zTK99FZFPMzG0MjeWykemGP4gVwn7QlpY6T8SJbexcGJ3ZguMFOen4HilVp2RtR0Zx8V9PbsCHJXuK17PWlbaFOBnmse7t2mhDL1xmspGkicrXNZNHc5cp6dpmoIzli+fxrqtK1M29yrDBT+Ieprxmy1CSNlresNeki2+1ZSpI3hWXU9pl01dVtzJaH5mHzZ7VkHwLrU0p+z33kj2krn/CvjiS2kXOCAwznpXf23joNCJII49567h8tcsuaL0O6HLKPusxLn4d60Iv9J1dpfoxNN0vwjb2ku6aZppP9ts1fuvF1zLOfOZkT/ZXaPwrF13xrb2cMkksvlD/AMeapftZaIpyjGPvsteOPEFj4d0yzWRRJNK+FiU5+UdT+Vdb8M/jJItxb2utSCbS3Cp5uMSWy/wsR3j7e3WvmLxJr1z4i1w3kzYRPkhQ/wAK9f8A65rR026ZGhliLb4xjb2Ze6n1GMg+9d1On7OKZ49WUakmuh+iVkFeFHQgq2GUg5BB6GtnVvEOm+G9HN9qNzFFGgzhjya8h/Zo8WJ4k8JHR5nkN5paKF39ZID0P1U8V45+2NrOsSeNI9OhuXhsYYlXaGwA3Ug/nXQpXVzg9naVg+Nnxzn8TeIksNFJWGJxhgeOvNdP4q1BrLwbayJMDNIvzlT618njUILSKRLRSZZM5lJyQfatvw7481SO0TT7xjNbjC5PXGayqQujroyUdLnd6rdsylmmy3p61inUp43UC0dgT1xXoXhrTtEuEtbmVgwlAyD29q9FvvB+lLaxPCsJUrniuWc0tGehTpuWqZ5j4F0PVNau4yFaGDgt9K950LTdM0OzVYo13Dhn9TXOae1rpVqVhVVIHOKzdU12SVGw2AK4pWk9Ed8ItLU7u68SIH2hsLWZeeMbOxBZ3rzLVNYmVQyyc1zV7d3F5IW8zPPSiNOT6ilOKPUH8dS6vqcWnWbMWmcIoFeyRJJFpsMMhzIItrH+8cc14X+zzoRn8bR3867lhhZlHq3FfRU6JNMW27pGX8hXqYGkknI8XM67doWOPubMSSkkVn3elQyfw128lnzVW4sa9LlXY8jmOF/seH+7Wnp2lw+X0rb+wVbt7OtYtIhu5zjaSu44orpzZ8minzCPQHXyz5naqQElwxA9a0ZPTtWervbsTjjNcZ03FVTbyBG71YaFGJbzGQ9/eqm6S5mDFcAVodFA64oERoiqoC5x707bUV5eW1qitc3UUG77u5gCa5jxH4+0LR4OJDczc4QcZNK47HVv5ccRkkkEaDqzHAAry/4uePrCDwlqFppdwXlP7lpF6c9QPXivPvHXj/XPEDm0t5JEic7Y4o+ASegPr2/OvM/i3rq6Po8elwzBpIF8stndvlY88fXp+Va0VzMLHmmjLNqXxZ0++tYA8NjfJeTNjCIsbBvmbtkgAe+PSuZ+MGv/APCRfEK+vFk+SNvLX8Op/Ovo3Svhy+n6VZWipJGZoYpZcdTO65cv64yyj0/OvlbVrNLbxHqNrLExEVzJGcdRhqvEaq5VPc6TSozJBGpbOVqlrWnFLipvCzeVMImYsp6EnpXRa5p42LKh3A4rx5zcZnrRip07nCPEycDrULTSIcVuz2hEmazbu2OTgc10RkmjGcCqNRkj4q5b+Jry2GEBNZ01tJnO2oxDJn7tVaPYxvKPU1r3xhqs0Plq2ysOW8urs+ZczSOK2j4T1I2puZozHGy7owfvMPaqCWckKvGV3/N8vbFacnKtjN1JSe460h2Rbq2tNLpEJoZAssY+76is+ONlH7zge3NXIpo0KtDGSUHzueBioauX8Op9E/sf3zf8JrHLMzRKbWZJmJ+8Ryox6ZqP9pDTY9Wu9cvCcvbSK685rkP2co7i78WPfQzyRW1ohaR+QGPYV2HxHUz2muKGLCQI4PtVRVkTu7nyleI0bsrddxqWwVd4Zvwq34qt/JvFboGqvpq8A9T15olsZpPmPV/Dc163h2CTO3Zwv0rsdJ8YXyWiwM/C8VytrdRDwDb/AGbBn6cVk2MWuTbSVUKa4asEz18PUlFaI9KufEheHdJLgd6yDq1xeyCOzjLZP3vSqOnaQrFWvpiR6ZrdS807T1EdtGpOOCBXNy22R0upJrUcujyKouL+Xc3pU8Vvb7hI3Macmqc19JOPMlbC54GaiN8ZBsjGQRjA71SUmiVKJ7f8DXS41tltE/cRRcn617Fex4ANcj8DfDkOjeDLed1xcXa+axI59hmuyvFyrc9q9PCU3CGp4uOqqrU06GTKaqTSVLeP5eRWZLLJ6V1OVjh5TRtFrYt4P3VYVhMPOrpLV/3VHMNK5H5H0oqUvzRRzBY6Eqfeh41YYKbj6YzXAzfEdY7Xzns44m/umQt/SuQ134kaxfRkWkq2Ft0z0J/rWVzbkZ6zq+taTosBk1C8gtsdEJyx/Ac1wev/ABaghjkGkad53XbLcnaM/Qc15LqWtrcTTGSQ3E5GfMYk4Ynt+tY/nyzOxlkO/pyc0XHynSXvi3WblJZrq8E93M25Sg/1a+n4VjSq8iGeaXcmctu+8TTLKNc+fccIoOTTLy4eQPlcRhcIB39KNyrEM89vpWk3nia+dLeG1BSAyf8APTHLAf7KnP1I9K4/wN4Ym8b+LdM13UbW4/s+K4EiCUYUjOdwHc4rpvDmnx+IvEttY6pEbixgbzDC/Me4YOMfl+lerweSlyv2eNBCiHywgwqjHIxXVSWhjI0Lq4hNxPKyBbe3RWLEYOfvEH2618N6vu1DxDfaiMKt1dSzNx03MTxX1X8TPGEGjeAr8KQt/qAaKCJj87FxtLfguTXzTptiyrhyrg9PUCuLHVuWyR2YTDuWtjnbWRbXVATtEbNwMYzXfRbLrTWIUEDGOK4fxPbyRX0UjfdQ4HHQV2/hUrcaVheOOa8+rK6Uj0cPHlbizn7y3Pp3rPktst90V1U9qHdsc47VnfZwJdrKM9s0o1LFSp6nP3tqVTcqqD7jiuu+Gngz+0oTrd3bCa2RyIYycbscEn156fSsq40u61C9ttIswHuLuQRrj+EE4JPsK+lLK88I+DvCdvprXVrLPZwKgjjzIzMAByFyRznrXpYaKfvSPNxMre6jy7xdZJbRZa2YF1wB3x/T615Dq9rM5eYkIXOdg6jr/hXtnjHWtMfSLi4EnmXcq/KWXjk8AegFePeILq3u2VbPAiVdofvW1WSexjCFlqYZkjtoHCwu0uRjBpsshkiTz3aIZ+cfyFRnzYYpstkqRg+tb3w00Y+IfGFnZ3DlreA/aLrI4KDqPz2j8awsUz334RaWNB8H2qyReXPdJ50yHqARwDSePEk+xyXEYyJIsOvr6ZrUa7IPyqAAAq+wHQVW1CZbq1eGTB3dQaaFc+bPHFr+5Z9gDJgnjtXM2MmyQZ6EY/WvY/HfhV7q3mW3yJHXj0NYfgjwLoq2bXniq6mRwTsghGaHqgT1J/AiNfeHLmOMgtE/ANa1rdywx7GIBzg1Z0L/AIR/S9Rlh0uC5SGQfN5nc1j6hbO2qSnzyse7IUVx1YnoUahpf2gxdRyc+lS2SXEzt5aEsem7tUNklnbrvY7mxVtNaVA0cMeDjrisle1jbm11ZoJYiGPzdQuOnO0GtLwVpFx4j8RxWOlwMULjewHCiuZjjnvnHmTsoY+tfTn7NHh2HTdKu77y1MkrBVfHNbU6cmc1atFLQ9W0izax0y2sflIhiVN3c4FF0jEHntVwLyPao5l4Nd8dFY8mTu7nNahCd3NQxW4b7yg/UVrXqDJ4qrGyoOaG7iM9YNs3ygD6Vs2u9YvmYn8aijhUnJXmtaCCNofmQGoLjYzWeTP+sQfhRTrqARzFRwOooouGh84z3+795NIZJP7pPFUZb+S4BaZySOme1ZazfLtzn3PWoLy6jWB85GB2oNS9azM7ySbsguVz3wB6/XNXbKLznXHAWsfR5B/Z8XPDZb8WJP8AI1sxyLa2bsDhj0zUgWby5X7QtsvI43e9LeN5Fg8g+bn5V96zrGTdJufluxrS0TytQ1gRFsxWo8yTnjPYfnW1KN2RJlrw2IfD5lubz78cWBlv9ZI3P6cZ/CuW8V+P7uwtd8cbeUWIATgs3p9K9C1DQYLx1vJleUeXkBexNeQ/tAGG21HSNNtlCKkRmkUDB5OB+la4iXs6d0Vh0pz5TjbvUdQ1u7GpX0zSyEbVU9Ix6D3q5Y2zW6ncMux3E1T0dWjUbvm3HP8A9at6GZGkwwr5+pUcnqfQUqKS0Of13SbrUY28u3LEc5q74It57VLi1mVgQhIGK9B0v7KbIYUZ70xra3WWSRYwCykEis+e6sbKlrdHFaem66cMeMnioLi3Vb1ix/djrWlLZtDdvIgYDJNQW1rd6hrkem6dbme6kG5g3+rRR1Zj2HStqEeZ2MK7UVc3/BfhXToreTxH4kupbK3JCWzJKYWUfUfNnqeAelVvFFmsl3s8Mm+kUDeJr+TzAVycNsbkde5zW3qmhzWN3ax3l02p6oU2q0wxFbjrlEHoOAfUisH4janbeGbI6bFeNPq0uGeNc5jByA7n1IHSvY5OWJ4sqilI4LXY5m82O61Nbgxj5liUIoPp71xGoyzRRKsYIQnJPvU+o3Fy0v72RiWfK+h+vrWZNJNcY3nAHQDis9yW2wEk1wyxs5ZQeK9i+A9oIbXUr/hXaRIQx7gAs36sPyrySwWNUkmPVDgfWvXPhhN5HhKM5xJJcSM35/8A1hRYR6ELjdL8zHkc1VuLorJjd8uaoNefvSwYVWubpS3zd+mKQGnfvHNACMlsetYzeWC2QMt1qWOeRFLMvmRnpjqKrSrvBkQkj070AOEqB1UKg/4CKrz2ttLM0krc/wCzxUDeYWz5bLj171Bc+dGu5N2T60nFMak0Nv5NMtY3YhyVHHJrnoNcuNQnEdpaokW7Ge9W9U0/UNUdbW1jZmY5Y9MCus+Hnw9ee6jF1OsMSgs5HJGKFBDdSRD4T0y/vruOG2t5bicsAFQE19r/AA20htF8I2drMhWZhucHqDiuY+BXhfStL0aS7hgDStIQkjLzt+ten45JPOa0SZjJ3Iz1pkgyCKlKinCNFwz/AM6syMS+2rnP+NY87FpgIzlVGW4rP1WTxlca9qKLCYNPW4iSxdUGHjClpGY+hIVR6bs9q5S8ufiMoLtawCRnIlVUyFQHsRndnj7uTgGqsB6bYFpIlLbCQ2W69P8ADpWuoKxfKwFeTaFqXj77Vaw3FnB5L34Fy42BhDhsqBnp907hngY6kgelG5XyiFasXoUtCSWOKR9z8n60VjzXbCQgNRU3Qz5PXrVTVv8Aj2k+lFFUal3SP+QfB/ux/wDoArU1j/UJ+FFFSA6H7kf+6ap+Bnf+1dVG5sbhxn2oorpomUj1zSif7EgOTkwrn/vqvnr43kt8Rn3EnFrFjPbiiiljf4TNsF/GRiaR/qj/AL5q4f8AW0UV87I+kp7HT6GT5Q57Voy/6uiioRtEx9T/ANW1aHw548UysOD5ajPtmiiu3CfGefjPgOmh+b4kQluTtYZPpzXz74gkkl8S648kjux1idSWOTgMQB9AAB+FFFexU+E8KPxHKax/r4/96qN7x04oorCJp1C1/wCPI/71eo+Ayf8AhHbb/rpJ/OiihiN/Jz1NE/8AqfwoopCI9IZt7fMfzq4n3z9aKKAJZACRkZqvcqvl/dHX0oooAm0X5byUrwdg6V1+hErYXZBIPyDI/wB4UUUIGfR/wWJPga1JJPLdfrXa0UVqjKQHpSal/qF+lFFMgy7gkJgEgbl4/wCAmua3M1xMCxIAGATRRVANYAcgYO7H4c1ctifKoorGRRn3BPnN9aKKKzGf/9k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6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Roboto "/>
              </a:rPr>
              <a:t>When can students apply?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0990" indent="-380990">
              <a:spcAft>
                <a:spcPts val="2400"/>
              </a:spcAft>
            </a:pPr>
            <a:r>
              <a:rPr lang="en-GB" sz="2600" dirty="0">
                <a:latin typeface="Roboto Light "/>
              </a:rPr>
              <a:t>Not one deadline</a:t>
            </a:r>
          </a:p>
          <a:p>
            <a:pPr marL="380990" indent="-380990">
              <a:spcAft>
                <a:spcPts val="2400"/>
              </a:spcAft>
            </a:pPr>
            <a:r>
              <a:rPr lang="en-GB" sz="2600" dirty="0">
                <a:latin typeface="Roboto Light "/>
              </a:rPr>
              <a:t>Advertised throughout the year</a:t>
            </a:r>
          </a:p>
          <a:p>
            <a:pPr marL="380990" indent="-380990">
              <a:spcAft>
                <a:spcPts val="2400"/>
              </a:spcAft>
            </a:pPr>
            <a:r>
              <a:rPr lang="en-GB" sz="2600" dirty="0">
                <a:latin typeface="Roboto Light "/>
              </a:rPr>
              <a:t>Larger organisations with multiple application processes may recruit earlier than smaller local organisations</a:t>
            </a:r>
          </a:p>
          <a:p>
            <a:pPr marL="380990" indent="-380990">
              <a:spcAft>
                <a:spcPts val="2400"/>
              </a:spcAft>
            </a:pPr>
            <a:r>
              <a:rPr lang="en-GB" sz="2600" dirty="0">
                <a:latin typeface="Roboto Light "/>
              </a:rPr>
              <a:t>Higher apprenticeships with a Sep/Oct start tend to recruit in the previous academic year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10053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144" y="457200"/>
            <a:ext cx="10481912" cy="1600200"/>
          </a:xfrm>
        </p:spPr>
        <p:txBody>
          <a:bodyPr>
            <a:normAutofit/>
          </a:bodyPr>
          <a:lstStyle/>
          <a:p>
            <a:r>
              <a:rPr lang="en-GB" sz="4400" b="1" dirty="0">
                <a:latin typeface="Roboto "/>
              </a:rPr>
              <a:t>What questions should students ask themselves?​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143" y="2454442"/>
            <a:ext cx="10691245" cy="3406608"/>
          </a:xfrm>
        </p:spPr>
        <p:txBody>
          <a:bodyPr>
            <a:normAutofit/>
          </a:bodyPr>
          <a:lstStyle/>
          <a:p>
            <a:pPr fontAlgn="base"/>
            <a:r>
              <a:rPr lang="en-GB" sz="2600" dirty="0">
                <a:latin typeface="Roboto "/>
              </a:rPr>
              <a:t>Is this the right role for me?</a:t>
            </a:r>
            <a:r>
              <a:rPr lang="en-US" sz="2600" dirty="0">
                <a:latin typeface="Roboto "/>
              </a:rPr>
              <a:t>​ </a:t>
            </a:r>
            <a:r>
              <a:rPr lang="en-US" sz="2600" dirty="0">
                <a:latin typeface="Roboto "/>
                <a:hlinkClick r:id="rId3"/>
              </a:rPr>
              <a:t>https://www.prospects.ac.uk/job-profiles</a:t>
            </a:r>
            <a:endParaRPr lang="en-US" sz="2600" dirty="0">
              <a:latin typeface="Roboto "/>
            </a:endParaRPr>
          </a:p>
          <a:p>
            <a:pPr fontAlgn="base"/>
            <a:r>
              <a:rPr lang="en-GB" sz="2600" dirty="0">
                <a:latin typeface="Roboto "/>
              </a:rPr>
              <a:t>Can I meet the entry criteria</a:t>
            </a:r>
          </a:p>
          <a:p>
            <a:pPr fontAlgn="base"/>
            <a:r>
              <a:rPr lang="en-GB" sz="2600" dirty="0">
                <a:latin typeface="Roboto "/>
              </a:rPr>
              <a:t>Can I demonstrate the potential they are looking for? </a:t>
            </a:r>
          </a:p>
          <a:p>
            <a:pPr fontAlgn="base"/>
            <a:r>
              <a:rPr lang="en-GB" sz="2600" dirty="0">
                <a:latin typeface="Roboto "/>
              </a:rPr>
              <a:t>How many potentially suitable vacancies are there?</a:t>
            </a:r>
            <a:r>
              <a:rPr lang="en-US" sz="2600" dirty="0">
                <a:latin typeface="Roboto "/>
              </a:rPr>
              <a:t>​​</a:t>
            </a:r>
          </a:p>
          <a:p>
            <a:pPr fontAlgn="base"/>
            <a:r>
              <a:rPr lang="en-GB" sz="2600" dirty="0">
                <a:latin typeface="Roboto "/>
              </a:rPr>
              <a:t>Can I get to the workplace/training provider?</a:t>
            </a:r>
            <a:r>
              <a:rPr lang="en-US" sz="2600" dirty="0">
                <a:latin typeface="Roboto "/>
              </a:rPr>
              <a:t>​</a:t>
            </a:r>
          </a:p>
          <a:p>
            <a:pPr fontAlgn="base"/>
            <a:r>
              <a:rPr lang="en-GB" sz="2600" dirty="0">
                <a:latin typeface="Roboto "/>
              </a:rPr>
              <a:t>Would I relocate for the right opportunity?</a:t>
            </a:r>
            <a:r>
              <a:rPr lang="en-US" sz="2600" dirty="0">
                <a:latin typeface="Roboto "/>
              </a:rPr>
              <a:t>​</a:t>
            </a:r>
          </a:p>
          <a:p>
            <a:pPr fontAlgn="base"/>
            <a:r>
              <a:rPr lang="en-GB" sz="2600" dirty="0">
                <a:latin typeface="Roboto "/>
              </a:rPr>
              <a:t>Do I also want to apply to University as a full time student?</a:t>
            </a:r>
            <a:r>
              <a:rPr lang="en-US" sz="2600" dirty="0">
                <a:latin typeface="Roboto "/>
              </a:rPr>
              <a:t>​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761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385" y="365125"/>
            <a:ext cx="11540691" cy="1460500"/>
          </a:xfrm>
        </p:spPr>
        <p:txBody>
          <a:bodyPr>
            <a:normAutofit fontScale="90000"/>
          </a:bodyPr>
          <a:lstStyle/>
          <a:p>
            <a:r>
              <a:rPr lang="en-GB" sz="4900" b="1" dirty="0">
                <a:latin typeface="Roboto "/>
              </a:rPr>
              <a:t>Ideas for boosting an employability profile</a:t>
            </a:r>
            <a:r>
              <a:rPr lang="en-GB" b="1" dirty="0">
                <a:latin typeface="Roboto "/>
              </a:rPr>
              <a:t>​</a:t>
            </a:r>
            <a:r>
              <a:rPr lang="en-GB" dirty="0">
                <a:latin typeface="Roboto "/>
              </a:rPr>
              <a:t/>
            </a:r>
            <a:br>
              <a:rPr lang="en-GB" dirty="0">
                <a:latin typeface="Roboto "/>
              </a:rPr>
            </a:br>
            <a:endParaRPr lang="en-GB" dirty="0">
              <a:latin typeface="Roboto 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823" y="1825625"/>
            <a:ext cx="10515600" cy="4351338"/>
          </a:xfrm>
        </p:spPr>
        <p:txBody>
          <a:bodyPr/>
          <a:lstStyle/>
          <a:p>
            <a:r>
              <a:rPr lang="en-GB" sz="2600" dirty="0">
                <a:latin typeface="Roboto "/>
              </a:rPr>
              <a:t>Part time work</a:t>
            </a:r>
          </a:p>
          <a:p>
            <a:r>
              <a:rPr lang="en-GB" sz="2600" dirty="0">
                <a:latin typeface="Roboto "/>
              </a:rPr>
              <a:t>Volunteering</a:t>
            </a:r>
          </a:p>
          <a:p>
            <a:r>
              <a:rPr lang="en-GB" sz="2600" dirty="0">
                <a:latin typeface="Roboto "/>
              </a:rPr>
              <a:t>MOOC </a:t>
            </a:r>
          </a:p>
          <a:p>
            <a:r>
              <a:rPr lang="en-GB" sz="2600" dirty="0">
                <a:latin typeface="Roboto "/>
              </a:rPr>
              <a:t>Enrichment opportunities at ASFC </a:t>
            </a:r>
          </a:p>
          <a:p>
            <a:r>
              <a:rPr lang="en-GB" sz="2600" dirty="0">
                <a:latin typeface="Roboto "/>
              </a:rPr>
              <a:t>Hobbies and Interests </a:t>
            </a:r>
          </a:p>
          <a:p>
            <a:r>
              <a:rPr lang="en-GB" sz="2600" dirty="0">
                <a:latin typeface="Roboto "/>
              </a:rPr>
              <a:t>Key interest and enthusiasm for the role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986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2021 template - navy blue bg" id="{167CDFCD-5142-43E1-9077-A096318AA5D8}" vid="{73E86A98-E420-4771-B0A4-D56012A79D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b1a41e-7bd4-458f-b8bc-300f01c7dc38">
      <Terms xmlns="http://schemas.microsoft.com/office/infopath/2007/PartnerControls"/>
    </lcf76f155ced4ddcb4097134ff3c332f>
    <TaxCatchAll xmlns="c1fb2dc9-acbe-4a01-99e5-c422030a139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34CD3A9D03BC4A92838A420803D666" ma:contentTypeVersion="10" ma:contentTypeDescription="Create a new document." ma:contentTypeScope="" ma:versionID="2b0b09068e854eb1262b0566fc018865">
  <xsd:schema xmlns:xsd="http://www.w3.org/2001/XMLSchema" xmlns:xs="http://www.w3.org/2001/XMLSchema" xmlns:p="http://schemas.microsoft.com/office/2006/metadata/properties" xmlns:ns2="10b1a41e-7bd4-458f-b8bc-300f01c7dc38" xmlns:ns3="c1fb2dc9-acbe-4a01-99e5-c422030a1398" targetNamespace="http://schemas.microsoft.com/office/2006/metadata/properties" ma:root="true" ma:fieldsID="df81583c3eae381257d34f92a114a063" ns2:_="" ns3:_="">
    <xsd:import namespace="10b1a41e-7bd4-458f-b8bc-300f01c7dc38"/>
    <xsd:import namespace="c1fb2dc9-acbe-4a01-99e5-c422030a13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1a41e-7bd4-458f-b8bc-300f01c7dc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ce02269-c322-4dd2-acf3-db5c7fa194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b2dc9-acbe-4a01-99e5-c422030a139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729dec3-a8fb-4042-b8c1-893da106a65e}" ma:internalName="TaxCatchAll" ma:showField="CatchAllData" ma:web="c1fb2dc9-acbe-4a01-99e5-c422030a13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428A61-8315-4E06-A2A1-EC03D2ADD4EB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c1fb2dc9-acbe-4a01-99e5-c422030a1398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0b1a41e-7bd4-458f-b8bc-300f01c7dc3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46C182A-7578-45B8-B79C-B777D4E234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b1a41e-7bd4-458f-b8bc-300f01c7dc38"/>
    <ds:schemaRef ds:uri="c1fb2dc9-acbe-4a01-99e5-c422030a13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73E2DB-9CFC-4018-889E-C8D01D1290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ASFC 2021-22 template - light blue bg</Template>
  <TotalTime>3</TotalTime>
  <Words>1512</Words>
  <Application>Microsoft Office PowerPoint</Application>
  <PresentationFormat>Widescreen</PresentationFormat>
  <Paragraphs>182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Roboto </vt:lpstr>
      <vt:lpstr>Roboto Light </vt:lpstr>
      <vt:lpstr>Value</vt:lpstr>
      <vt:lpstr>Office Theme</vt:lpstr>
      <vt:lpstr>Apprenticeships Are You Ready!</vt:lpstr>
      <vt:lpstr>Apprenticeships – What are they?</vt:lpstr>
      <vt:lpstr>What are students doing now? </vt:lpstr>
      <vt:lpstr>Where to find vacancies​</vt:lpstr>
      <vt:lpstr>What to prepare for?​</vt:lpstr>
      <vt:lpstr>How can students apply?</vt:lpstr>
      <vt:lpstr>When can students apply?</vt:lpstr>
      <vt:lpstr>What questions should students ask themselves?​</vt:lpstr>
      <vt:lpstr>Ideas for boosting an employability profile​ </vt:lpstr>
      <vt:lpstr>  Welcome to ASFC Students</vt:lpstr>
      <vt:lpstr>Summary</vt:lpstr>
      <vt:lpstr>Support from ASFC</vt:lpstr>
      <vt:lpstr>Reality Check</vt:lpstr>
    </vt:vector>
  </TitlesOfParts>
  <Company>Ashton Sixth Form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Apprenticeships Are You Ready!</dc:title>
  <dc:creator>Sarah Nolan</dc:creator>
  <cp:lastModifiedBy>Deborah Hill-Williams</cp:lastModifiedBy>
  <cp:revision>1</cp:revision>
  <dcterms:created xsi:type="dcterms:W3CDTF">2024-06-24T09:11:14Z</dcterms:created>
  <dcterms:modified xsi:type="dcterms:W3CDTF">2024-06-24T15:15:42Z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0x0101005234CD3A9D03BC4A92838A420803D666</vt:lpwstr>
  </property>
  <property fmtid="{D5CDD505-2E9C-101B-9397-08002B2CF9AE}" pid="3" name="_ExtendedDescription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</Properties>
</file>