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tags/tag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3"/>
  </p:notesMasterIdLst>
  <p:sldIdLst>
    <p:sldId id="256" r:id="rId5"/>
    <p:sldId id="257" r:id="rId6"/>
    <p:sldId id="262" r:id="rId7"/>
    <p:sldId id="263" r:id="rId8"/>
    <p:sldId id="264" r:id="rId9"/>
    <p:sldId id="259" r:id="rId10"/>
    <p:sldId id="265" r:id="rId11"/>
    <p:sldId id="261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7" autoAdjust="0"/>
    <p:restoredTop sz="83273" autoAdjust="0"/>
  </p:normalViewPr>
  <p:slideViewPr>
    <p:cSldViewPr snapToGrid="0">
      <p:cViewPr varScale="1">
        <p:scale>
          <a:sx n="61" d="100"/>
          <a:sy n="61" d="100"/>
        </p:scale>
        <p:origin x="1062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viewProps" Target="view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55EE9EE-684A-498E-8857-C9C05B814815}" type="datetimeFigureOut">
              <a:rPr lang="en-GB" smtClean="0"/>
              <a:t>20/06/2024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5A04ABE-9730-41E7-939D-15C963CFF10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790700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fontAlgn="base"/>
            <a:r>
              <a:rPr lang="en-GB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Dec mocks are Fri 8</a:t>
            </a:r>
            <a:r>
              <a:rPr lang="en-GB" sz="1200" b="0" i="0" kern="1200" baseline="300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</a:t>
            </a:r>
            <a:r>
              <a:rPr lang="en-GB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Dec to Fri 15</a:t>
            </a:r>
            <a:r>
              <a:rPr lang="en-GB" sz="1200" b="0" i="0" kern="1200" baseline="300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</a:t>
            </a:r>
            <a:r>
              <a:rPr lang="en-GB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Dec</a:t>
            </a:r>
          </a:p>
          <a:p>
            <a:pPr fontAlgn="base"/>
            <a:r>
              <a:rPr lang="en-GB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March mocks are Fri 8</a:t>
            </a:r>
            <a:r>
              <a:rPr lang="en-GB" sz="1200" b="0" i="0" kern="1200" baseline="300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</a:t>
            </a:r>
            <a:r>
              <a:rPr lang="en-GB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March - Fri 15</a:t>
            </a:r>
            <a:r>
              <a:rPr lang="en-GB" sz="1200" b="0" i="0" kern="1200" baseline="300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</a:t>
            </a:r>
            <a:r>
              <a:rPr lang="en-GB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March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A04ABE-9730-41E7-939D-15C963CFF107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871665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7911" y="2798763"/>
            <a:ext cx="9144000" cy="2387600"/>
          </a:xfrm>
        </p:spPr>
        <p:txBody>
          <a:bodyPr anchor="b"/>
          <a:lstStyle>
            <a:lvl1pPr algn="l">
              <a:defRPr sz="6000" b="1">
                <a:solidFill>
                  <a:srgbClr val="FFC000"/>
                </a:solidFill>
                <a:latin typeface="Value" panose="020B0503030204020203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7911" y="5392738"/>
            <a:ext cx="9144000" cy="941387"/>
          </a:xfrm>
        </p:spPr>
        <p:txBody>
          <a:bodyPr>
            <a:normAutofit/>
          </a:bodyPr>
          <a:lstStyle>
            <a:lvl1pPr marL="0" indent="0" algn="l">
              <a:buNone/>
              <a:defRPr sz="2800" b="0">
                <a:solidFill>
                  <a:schemeClr val="bg1"/>
                </a:solidFill>
                <a:latin typeface="Value" panose="020B0503030204020203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911" y="251926"/>
            <a:ext cx="1491543" cy="1586204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7932" y="339911"/>
            <a:ext cx="1414404" cy="14166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39619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solidFill>
                  <a:srgbClr val="FFC000"/>
                </a:solidFill>
                <a:latin typeface="Value" panose="020B0503030204020203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>
                <a:solidFill>
                  <a:schemeClr val="bg1"/>
                </a:solidFill>
                <a:latin typeface="Value" panose="020B0503030204020203" pitchFamily="34" charset="0"/>
              </a:defRPr>
            </a:lvl1pPr>
            <a:lvl2pPr>
              <a:defRPr>
                <a:solidFill>
                  <a:schemeClr val="bg1"/>
                </a:solidFill>
                <a:latin typeface="Value" panose="020B0503030204020203" pitchFamily="34" charset="0"/>
              </a:defRPr>
            </a:lvl2pPr>
            <a:lvl3pPr>
              <a:defRPr>
                <a:solidFill>
                  <a:schemeClr val="bg1"/>
                </a:solidFill>
                <a:latin typeface="Value" panose="020B0503030204020203" pitchFamily="34" charset="0"/>
              </a:defRPr>
            </a:lvl3pPr>
            <a:lvl4pPr>
              <a:defRPr>
                <a:solidFill>
                  <a:schemeClr val="bg1"/>
                </a:solidFill>
                <a:latin typeface="Value" panose="020B0503030204020203" pitchFamily="34" charset="0"/>
              </a:defRPr>
            </a:lvl4pPr>
            <a:lvl5pPr>
              <a:defRPr>
                <a:solidFill>
                  <a:schemeClr val="bg1"/>
                </a:solidFill>
                <a:latin typeface="Value" panose="020B0503030204020203" pitchFamily="34" charset="0"/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latin typeface="Value" panose="020B0503030204020203" pitchFamily="34" charset="0"/>
              </a:defRPr>
            </a:lvl1pPr>
          </a:lstStyle>
          <a:p>
            <a:fld id="{DA7C79CA-52ED-4C0A-B920-3CA7C63C58B7}" type="datetimeFigureOut">
              <a:rPr lang="en-GB" smtClean="0"/>
              <a:pPr/>
              <a:t>20/06/2024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latin typeface="Value" panose="020B0503030204020203" pitchFamily="34" charset="0"/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latin typeface="Value" panose="020B0503030204020203" pitchFamily="34" charset="0"/>
              </a:defRPr>
            </a:lvl1pPr>
          </a:lstStyle>
          <a:p>
            <a:fld id="{C0686A47-11F6-4DA7-A562-3F2C850BFA4A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381716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>
            <a:lvl1pPr>
              <a:defRPr>
                <a:solidFill>
                  <a:schemeClr val="bg1"/>
                </a:solidFill>
                <a:latin typeface="Value" panose="020B0503030204020203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>
            <a:lvl1pPr>
              <a:defRPr>
                <a:solidFill>
                  <a:schemeClr val="bg1"/>
                </a:solidFill>
                <a:latin typeface="Value" panose="020B0503030204020203" pitchFamily="34" charset="0"/>
              </a:defRPr>
            </a:lvl1pPr>
            <a:lvl2pPr>
              <a:defRPr>
                <a:solidFill>
                  <a:schemeClr val="bg1"/>
                </a:solidFill>
                <a:latin typeface="Value" panose="020B0503030204020203" pitchFamily="34" charset="0"/>
              </a:defRPr>
            </a:lvl2pPr>
            <a:lvl3pPr>
              <a:defRPr>
                <a:solidFill>
                  <a:schemeClr val="bg1"/>
                </a:solidFill>
                <a:latin typeface="Value" panose="020B0503030204020203" pitchFamily="34" charset="0"/>
              </a:defRPr>
            </a:lvl3pPr>
            <a:lvl4pPr>
              <a:defRPr>
                <a:solidFill>
                  <a:schemeClr val="bg1"/>
                </a:solidFill>
                <a:latin typeface="Value" panose="020B0503030204020203" pitchFamily="34" charset="0"/>
              </a:defRPr>
            </a:lvl4pPr>
            <a:lvl5pPr>
              <a:defRPr>
                <a:solidFill>
                  <a:schemeClr val="bg1"/>
                </a:solidFill>
                <a:latin typeface="Value" panose="020B0503030204020203" pitchFamily="34" charset="0"/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latin typeface="Value" panose="020B0503030204020203" pitchFamily="34" charset="0"/>
              </a:defRPr>
            </a:lvl1pPr>
          </a:lstStyle>
          <a:p>
            <a:fld id="{DA7C79CA-52ED-4C0A-B920-3CA7C63C58B7}" type="datetimeFigureOut">
              <a:rPr lang="en-GB" smtClean="0"/>
              <a:pPr/>
              <a:t>20/06/2024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latin typeface="Value" panose="020B0503030204020203" pitchFamily="34" charset="0"/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latin typeface="Value" panose="020B0503030204020203" pitchFamily="34" charset="0"/>
              </a:defRPr>
            </a:lvl1pPr>
          </a:lstStyle>
          <a:p>
            <a:fld id="{C0686A47-11F6-4DA7-A562-3F2C850BFA4A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272771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solidFill>
                  <a:srgbClr val="FFC000"/>
                </a:solidFill>
                <a:latin typeface="Value" panose="020B0503030204020203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latin typeface="Value" panose="020B0503030204020203" pitchFamily="34" charset="0"/>
              </a:defRPr>
            </a:lvl1pPr>
            <a:lvl2pPr>
              <a:defRPr>
                <a:solidFill>
                  <a:schemeClr val="bg1"/>
                </a:solidFill>
                <a:latin typeface="Value" panose="020B0503030204020203" pitchFamily="34" charset="0"/>
              </a:defRPr>
            </a:lvl2pPr>
            <a:lvl3pPr>
              <a:defRPr>
                <a:solidFill>
                  <a:schemeClr val="bg1"/>
                </a:solidFill>
                <a:latin typeface="Value" panose="020B0503030204020203" pitchFamily="34" charset="0"/>
              </a:defRPr>
            </a:lvl3pPr>
            <a:lvl4pPr>
              <a:defRPr>
                <a:solidFill>
                  <a:schemeClr val="bg1"/>
                </a:solidFill>
                <a:latin typeface="Value" panose="020B0503030204020203" pitchFamily="34" charset="0"/>
              </a:defRPr>
            </a:lvl4pPr>
            <a:lvl5pPr>
              <a:defRPr>
                <a:solidFill>
                  <a:schemeClr val="bg1"/>
                </a:solidFill>
                <a:latin typeface="Value" panose="020B0503030204020203" pitchFamily="34" charset="0"/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Value" panose="020B0503030204020203" pitchFamily="34" charset="0"/>
              </a:defRPr>
            </a:lvl1pPr>
          </a:lstStyle>
          <a:p>
            <a:fld id="{DA7C79CA-52ED-4C0A-B920-3CA7C63C58B7}" type="datetimeFigureOut">
              <a:rPr lang="en-GB" smtClean="0"/>
              <a:pPr/>
              <a:t>20/06/2024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Value" panose="020B0503030204020203" pitchFamily="34" charset="0"/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Value" panose="020B0503030204020203" pitchFamily="34" charset="0"/>
              </a:defRPr>
            </a:lvl1pPr>
          </a:lstStyle>
          <a:p>
            <a:fld id="{C0686A47-11F6-4DA7-A562-3F2C850BFA4A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789946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 b="1">
                <a:solidFill>
                  <a:srgbClr val="FFC000"/>
                </a:solidFill>
                <a:latin typeface="Value" panose="020B0503030204020203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  <a:latin typeface="Value" panose="020B0503030204020203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Value" panose="020B0503030204020203" pitchFamily="34" charset="0"/>
              </a:defRPr>
            </a:lvl1pPr>
          </a:lstStyle>
          <a:p>
            <a:fld id="{DA7C79CA-52ED-4C0A-B920-3CA7C63C58B7}" type="datetimeFigureOut">
              <a:rPr lang="en-GB" smtClean="0"/>
              <a:pPr/>
              <a:t>20/06/2024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Value" panose="020B0503030204020203" pitchFamily="34" charset="0"/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Value" panose="020B0503030204020203" pitchFamily="34" charset="0"/>
              </a:defRPr>
            </a:lvl1pPr>
          </a:lstStyle>
          <a:p>
            <a:fld id="{C0686A47-11F6-4DA7-A562-3F2C850BFA4A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050239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solidFill>
                  <a:srgbClr val="FFC000"/>
                </a:solidFill>
                <a:latin typeface="Value" panose="020B0503030204020203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Value" panose="020B0503030204020203" pitchFamily="34" charset="0"/>
              </a:defRPr>
            </a:lvl1pPr>
            <a:lvl2pPr>
              <a:defRPr>
                <a:solidFill>
                  <a:schemeClr val="bg1"/>
                </a:solidFill>
                <a:latin typeface="Value" panose="020B0503030204020203" pitchFamily="34" charset="0"/>
              </a:defRPr>
            </a:lvl2pPr>
            <a:lvl3pPr>
              <a:defRPr>
                <a:solidFill>
                  <a:schemeClr val="bg1"/>
                </a:solidFill>
                <a:latin typeface="Value" panose="020B0503030204020203" pitchFamily="34" charset="0"/>
              </a:defRPr>
            </a:lvl3pPr>
            <a:lvl4pPr>
              <a:defRPr>
                <a:solidFill>
                  <a:schemeClr val="bg1"/>
                </a:solidFill>
                <a:latin typeface="Value" panose="020B0503030204020203" pitchFamily="34" charset="0"/>
              </a:defRPr>
            </a:lvl4pPr>
            <a:lvl5pPr>
              <a:defRPr>
                <a:solidFill>
                  <a:schemeClr val="bg1"/>
                </a:solidFill>
                <a:latin typeface="Value" panose="020B0503030204020203" pitchFamily="34" charset="0"/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Value" panose="020B0503030204020203" pitchFamily="34" charset="0"/>
              </a:defRPr>
            </a:lvl1pPr>
            <a:lvl2pPr>
              <a:defRPr>
                <a:solidFill>
                  <a:schemeClr val="bg1"/>
                </a:solidFill>
                <a:latin typeface="Value" panose="020B0503030204020203" pitchFamily="34" charset="0"/>
              </a:defRPr>
            </a:lvl2pPr>
            <a:lvl3pPr>
              <a:defRPr>
                <a:solidFill>
                  <a:schemeClr val="bg1"/>
                </a:solidFill>
                <a:latin typeface="Value" panose="020B0503030204020203" pitchFamily="34" charset="0"/>
              </a:defRPr>
            </a:lvl3pPr>
            <a:lvl4pPr>
              <a:defRPr>
                <a:solidFill>
                  <a:schemeClr val="bg1"/>
                </a:solidFill>
                <a:latin typeface="Value" panose="020B0503030204020203" pitchFamily="34" charset="0"/>
              </a:defRPr>
            </a:lvl4pPr>
            <a:lvl5pPr>
              <a:defRPr>
                <a:solidFill>
                  <a:schemeClr val="bg1"/>
                </a:solidFill>
                <a:latin typeface="Value" panose="020B0503030204020203" pitchFamily="34" charset="0"/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latin typeface="Value" panose="020B0503030204020203" pitchFamily="34" charset="0"/>
              </a:defRPr>
            </a:lvl1pPr>
          </a:lstStyle>
          <a:p>
            <a:fld id="{DA7C79CA-52ED-4C0A-B920-3CA7C63C58B7}" type="datetimeFigureOut">
              <a:rPr lang="en-GB" smtClean="0"/>
              <a:pPr/>
              <a:t>20/06/2024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latin typeface="Value" panose="020B0503030204020203" pitchFamily="34" charset="0"/>
              </a:defRPr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latin typeface="Value" panose="020B0503030204020203" pitchFamily="34" charset="0"/>
              </a:defRPr>
            </a:lvl1pPr>
          </a:lstStyle>
          <a:p>
            <a:fld id="{C0686A47-11F6-4DA7-A562-3F2C850BFA4A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0655106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>
            <a:lvl1pPr>
              <a:defRPr b="1">
                <a:solidFill>
                  <a:srgbClr val="FFC000"/>
                </a:solidFill>
                <a:latin typeface="Value" panose="020B0503030204020203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bg1"/>
                </a:solidFill>
                <a:latin typeface="Value" panose="020B0503030204020203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Value" panose="020B0503030204020203" pitchFamily="34" charset="0"/>
              </a:defRPr>
            </a:lvl1pPr>
            <a:lvl2pPr>
              <a:defRPr>
                <a:solidFill>
                  <a:schemeClr val="bg1"/>
                </a:solidFill>
                <a:latin typeface="Value" panose="020B0503030204020203" pitchFamily="34" charset="0"/>
              </a:defRPr>
            </a:lvl2pPr>
            <a:lvl3pPr>
              <a:defRPr>
                <a:solidFill>
                  <a:schemeClr val="bg1"/>
                </a:solidFill>
                <a:latin typeface="Value" panose="020B0503030204020203" pitchFamily="34" charset="0"/>
              </a:defRPr>
            </a:lvl3pPr>
            <a:lvl4pPr>
              <a:defRPr>
                <a:solidFill>
                  <a:schemeClr val="bg1"/>
                </a:solidFill>
                <a:latin typeface="Value" panose="020B0503030204020203" pitchFamily="34" charset="0"/>
              </a:defRPr>
            </a:lvl4pPr>
            <a:lvl5pPr>
              <a:defRPr>
                <a:solidFill>
                  <a:schemeClr val="bg1"/>
                </a:solidFill>
                <a:latin typeface="Value" panose="020B0503030204020203" pitchFamily="34" charset="0"/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bg1"/>
                </a:solidFill>
                <a:latin typeface="Value" panose="020B0503030204020203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Value" panose="020B0503030204020203" pitchFamily="34" charset="0"/>
              </a:defRPr>
            </a:lvl1pPr>
            <a:lvl2pPr>
              <a:defRPr>
                <a:solidFill>
                  <a:schemeClr val="bg1"/>
                </a:solidFill>
                <a:latin typeface="Value" panose="020B0503030204020203" pitchFamily="34" charset="0"/>
              </a:defRPr>
            </a:lvl2pPr>
            <a:lvl3pPr>
              <a:defRPr>
                <a:solidFill>
                  <a:schemeClr val="bg1"/>
                </a:solidFill>
                <a:latin typeface="Value" panose="020B0503030204020203" pitchFamily="34" charset="0"/>
              </a:defRPr>
            </a:lvl3pPr>
            <a:lvl4pPr>
              <a:defRPr>
                <a:solidFill>
                  <a:schemeClr val="bg1"/>
                </a:solidFill>
                <a:latin typeface="Value" panose="020B0503030204020203" pitchFamily="34" charset="0"/>
              </a:defRPr>
            </a:lvl4pPr>
            <a:lvl5pPr>
              <a:defRPr>
                <a:solidFill>
                  <a:schemeClr val="bg1"/>
                </a:solidFill>
                <a:latin typeface="Value" panose="020B0503030204020203" pitchFamily="34" charset="0"/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latin typeface="Value" panose="020B0503030204020203" pitchFamily="34" charset="0"/>
              </a:defRPr>
            </a:lvl1pPr>
          </a:lstStyle>
          <a:p>
            <a:fld id="{DA7C79CA-52ED-4C0A-B920-3CA7C63C58B7}" type="datetimeFigureOut">
              <a:rPr lang="en-GB" smtClean="0"/>
              <a:pPr/>
              <a:t>20/06/2024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latin typeface="Value" panose="020B0503030204020203" pitchFamily="34" charset="0"/>
              </a:defRPr>
            </a:lvl1pPr>
          </a:lstStyle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latin typeface="Value" panose="020B0503030204020203" pitchFamily="34" charset="0"/>
              </a:defRPr>
            </a:lvl1pPr>
          </a:lstStyle>
          <a:p>
            <a:fld id="{C0686A47-11F6-4DA7-A562-3F2C850BFA4A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269684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solidFill>
                  <a:srgbClr val="FFC000"/>
                </a:solidFill>
                <a:latin typeface="Value" panose="020B0503030204020203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Value" panose="020B0503030204020203" pitchFamily="34" charset="0"/>
              </a:defRPr>
            </a:lvl1pPr>
          </a:lstStyle>
          <a:p>
            <a:fld id="{DA7C79CA-52ED-4C0A-B920-3CA7C63C58B7}" type="datetimeFigureOut">
              <a:rPr lang="en-GB" smtClean="0"/>
              <a:pPr/>
              <a:t>20/06/2024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Value" panose="020B0503030204020203" pitchFamily="34" charset="0"/>
              </a:defRPr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Value" panose="020B0503030204020203" pitchFamily="34" charset="0"/>
              </a:defRPr>
            </a:lvl1pPr>
          </a:lstStyle>
          <a:p>
            <a:fld id="{C0686A47-11F6-4DA7-A562-3F2C850BFA4A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383939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C79CA-52ED-4C0A-B920-3CA7C63C58B7}" type="datetimeFigureOut">
              <a:rPr lang="en-GB" smtClean="0"/>
              <a:t>20/06/2024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686A47-11F6-4DA7-A562-3F2C850BFA4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913762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 b="1">
                <a:solidFill>
                  <a:schemeClr val="bg1"/>
                </a:solidFill>
                <a:latin typeface="Value" panose="020B0503030204020203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>
                <a:solidFill>
                  <a:schemeClr val="bg1"/>
                </a:solidFill>
                <a:latin typeface="Value" panose="020B0503030204020203" pitchFamily="34" charset="0"/>
              </a:defRPr>
            </a:lvl1pPr>
            <a:lvl2pPr>
              <a:defRPr sz="2800">
                <a:solidFill>
                  <a:schemeClr val="bg1"/>
                </a:solidFill>
                <a:latin typeface="Value" panose="020B0503030204020203" pitchFamily="34" charset="0"/>
              </a:defRPr>
            </a:lvl2pPr>
            <a:lvl3pPr>
              <a:defRPr sz="2400">
                <a:solidFill>
                  <a:schemeClr val="bg1"/>
                </a:solidFill>
                <a:latin typeface="Value" panose="020B0503030204020203" pitchFamily="34" charset="0"/>
              </a:defRPr>
            </a:lvl3pPr>
            <a:lvl4pPr>
              <a:defRPr sz="2000">
                <a:solidFill>
                  <a:schemeClr val="bg1"/>
                </a:solidFill>
                <a:latin typeface="Value" panose="020B0503030204020203" pitchFamily="34" charset="0"/>
              </a:defRPr>
            </a:lvl4pPr>
            <a:lvl5pPr>
              <a:defRPr sz="2000">
                <a:solidFill>
                  <a:schemeClr val="bg1"/>
                </a:solidFill>
                <a:latin typeface="Value" panose="020B0503030204020203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>
                <a:solidFill>
                  <a:schemeClr val="bg1"/>
                </a:solidFill>
                <a:latin typeface="Value" panose="020B0503030204020203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latin typeface="Value" panose="020B0503030204020203" pitchFamily="34" charset="0"/>
              </a:defRPr>
            </a:lvl1pPr>
          </a:lstStyle>
          <a:p>
            <a:fld id="{DA7C79CA-52ED-4C0A-B920-3CA7C63C58B7}" type="datetimeFigureOut">
              <a:rPr lang="en-GB" smtClean="0"/>
              <a:pPr/>
              <a:t>20/06/2024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latin typeface="Value" panose="020B0503030204020203" pitchFamily="34" charset="0"/>
              </a:defRPr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latin typeface="Value" panose="020B0503030204020203" pitchFamily="34" charset="0"/>
              </a:defRPr>
            </a:lvl1pPr>
          </a:lstStyle>
          <a:p>
            <a:fld id="{C0686A47-11F6-4DA7-A562-3F2C850BFA4A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8524441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 b="1">
                <a:solidFill>
                  <a:schemeClr val="bg1"/>
                </a:solidFill>
                <a:latin typeface="Value" panose="020B0503030204020203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  <a:latin typeface="Value" panose="020B0503030204020203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>
                <a:solidFill>
                  <a:schemeClr val="bg1"/>
                </a:solidFill>
                <a:latin typeface="Value" panose="020B0503030204020203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latin typeface="Value" panose="020B0503030204020203" pitchFamily="34" charset="0"/>
              </a:defRPr>
            </a:lvl1pPr>
          </a:lstStyle>
          <a:p>
            <a:fld id="{DA7C79CA-52ED-4C0A-B920-3CA7C63C58B7}" type="datetimeFigureOut">
              <a:rPr lang="en-GB" smtClean="0"/>
              <a:pPr/>
              <a:t>20/06/2024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latin typeface="Value" panose="020B0503030204020203" pitchFamily="34" charset="0"/>
              </a:defRPr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latin typeface="Value" panose="020B0503030204020203" pitchFamily="34" charset="0"/>
              </a:defRPr>
            </a:lvl1pPr>
          </a:lstStyle>
          <a:p>
            <a:fld id="{C0686A47-11F6-4DA7-A562-3F2C850BFA4A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934343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13000" b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  <a:latin typeface="Value" panose="020B0503030204020203" pitchFamily="34" charset="0"/>
              </a:defRPr>
            </a:lvl1pPr>
          </a:lstStyle>
          <a:p>
            <a:fld id="{DA7C79CA-52ED-4C0A-B920-3CA7C63C58B7}" type="datetimeFigureOut">
              <a:rPr lang="en-GB" smtClean="0"/>
              <a:pPr/>
              <a:t>20/06/2024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  <a:latin typeface="Value" panose="020B0503030204020203" pitchFamily="34" charset="0"/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  <a:latin typeface="Value" panose="020B0503030204020203" pitchFamily="34" charset="0"/>
              </a:defRPr>
            </a:lvl1pPr>
          </a:lstStyle>
          <a:p>
            <a:fld id="{C0686A47-11F6-4DA7-A562-3F2C850BFA4A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84666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rgbClr val="FFC000"/>
          </a:solidFill>
          <a:latin typeface="Value" panose="020B0503030204020203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bg1"/>
          </a:solidFill>
          <a:latin typeface="Value" panose="020B0503030204020203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bg1"/>
          </a:solidFill>
          <a:latin typeface="Value" panose="020B0503030204020203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bg1"/>
          </a:solidFill>
          <a:latin typeface="Value" panose="020B0503030204020203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Value" panose="020B0503030204020203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Value" panose="020B0503030204020203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A-Level Study Skills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 smtClean="0"/>
              <a:t>A Parents Guide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328488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3066"/>
    </mc:Choice>
    <mc:Fallback xmlns="">
      <p:transition spd="slow" advTm="13066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18446"/>
            <a:ext cx="10515600" cy="1325563"/>
          </a:xfrm>
        </p:spPr>
        <p:txBody>
          <a:bodyPr/>
          <a:lstStyle/>
          <a:p>
            <a:r>
              <a:rPr lang="en-GB" dirty="0" smtClean="0"/>
              <a:t>Key Dates: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575436"/>
            <a:ext cx="10515600" cy="2347615"/>
          </a:xfrm>
        </p:spPr>
        <p:txBody>
          <a:bodyPr>
            <a:normAutofit/>
          </a:bodyPr>
          <a:lstStyle/>
          <a:p>
            <a:r>
              <a:rPr lang="en-GB" dirty="0" smtClean="0">
                <a:solidFill>
                  <a:srgbClr val="FFC000"/>
                </a:solidFill>
              </a:rPr>
              <a:t>December Mock Week</a:t>
            </a:r>
            <a:r>
              <a:rPr lang="en-GB" dirty="0" smtClean="0">
                <a:solidFill>
                  <a:srgbClr val="FFC000"/>
                </a:solidFill>
              </a:rPr>
              <a:t>:</a:t>
            </a:r>
            <a:r>
              <a:rPr lang="en-GB" dirty="0" smtClean="0"/>
              <a:t> </a:t>
            </a:r>
            <a:r>
              <a:rPr lang="en-GB" dirty="0" smtClean="0"/>
              <a:t>Friday </a:t>
            </a:r>
            <a:r>
              <a:rPr lang="en-GB" dirty="0"/>
              <a:t>6</a:t>
            </a:r>
            <a:r>
              <a:rPr lang="en-GB" baseline="30000" dirty="0" smtClean="0"/>
              <a:t>th</a:t>
            </a:r>
            <a:r>
              <a:rPr lang="en-GB" dirty="0" smtClean="0"/>
              <a:t> </a:t>
            </a:r>
            <a:r>
              <a:rPr lang="en-GB" dirty="0" smtClean="0"/>
              <a:t>December </a:t>
            </a:r>
          </a:p>
          <a:p>
            <a:r>
              <a:rPr lang="en-GB" dirty="0" smtClean="0">
                <a:solidFill>
                  <a:srgbClr val="FFC000"/>
                </a:solidFill>
              </a:rPr>
              <a:t>March Mock Week: </a:t>
            </a:r>
            <a:r>
              <a:rPr lang="en-GB" dirty="0" smtClean="0"/>
              <a:t>Friday 14</a:t>
            </a:r>
            <a:r>
              <a:rPr lang="en-GB" baseline="30000" dirty="0" smtClean="0"/>
              <a:t>th</a:t>
            </a:r>
            <a:r>
              <a:rPr lang="en-GB" dirty="0" smtClean="0"/>
              <a:t>  </a:t>
            </a:r>
            <a:r>
              <a:rPr lang="en-GB" dirty="0" smtClean="0"/>
              <a:t>March</a:t>
            </a:r>
          </a:p>
          <a:p>
            <a:endParaRPr lang="en-GB" dirty="0" smtClean="0"/>
          </a:p>
          <a:p>
            <a:endParaRPr lang="en-GB" dirty="0"/>
          </a:p>
          <a:p>
            <a:endParaRPr lang="en-GB" dirty="0"/>
          </a:p>
          <a:p>
            <a:pPr marL="0" indent="0">
              <a:buNone/>
            </a:pPr>
            <a:endParaRPr lang="en-GB" dirty="0" smtClean="0"/>
          </a:p>
        </p:txBody>
      </p:sp>
      <p:sp>
        <p:nvSpPr>
          <p:cNvPr id="4" name="Rounded Rectangle 3"/>
          <p:cNvSpPr/>
          <p:nvPr/>
        </p:nvSpPr>
        <p:spPr>
          <a:xfrm>
            <a:off x="838200" y="5345453"/>
            <a:ext cx="10515600" cy="914400"/>
          </a:xfrm>
          <a:prstGeom prst="roundRect">
            <a:avLst/>
          </a:prstGeom>
          <a:noFill/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>
                <a:latin typeface="Value" panose="020B0503030204020203" pitchFamily="34" charset="0"/>
              </a:rPr>
              <a:t>Revision should start </a:t>
            </a:r>
            <a:r>
              <a:rPr lang="en-GB" sz="2800" b="1" dirty="0" smtClean="0">
                <a:solidFill>
                  <a:srgbClr val="FFC000"/>
                </a:solidFill>
                <a:latin typeface="Value" panose="020B0503030204020203" pitchFamily="34" charset="0"/>
              </a:rPr>
              <a:t>3</a:t>
            </a:r>
            <a:r>
              <a:rPr lang="en-GB" sz="2800" b="1" dirty="0" smtClean="0">
                <a:latin typeface="Value" panose="020B0503030204020203" pitchFamily="34" charset="0"/>
              </a:rPr>
              <a:t> </a:t>
            </a:r>
            <a:r>
              <a:rPr lang="en-GB" sz="2800" b="1" dirty="0" smtClean="0">
                <a:solidFill>
                  <a:srgbClr val="FFC000"/>
                </a:solidFill>
                <a:latin typeface="Value" panose="020B0503030204020203" pitchFamily="34" charset="0"/>
              </a:rPr>
              <a:t>months</a:t>
            </a:r>
            <a:r>
              <a:rPr lang="en-GB" sz="2800" b="1" dirty="0" smtClean="0">
                <a:latin typeface="Value" panose="020B0503030204020203" pitchFamily="34" charset="0"/>
              </a:rPr>
              <a:t> before each series of exams</a:t>
            </a:r>
            <a:endParaRPr lang="en-GB" sz="2800" b="1" dirty="0">
              <a:latin typeface="Value" panose="020B0503030204020203" pitchFamily="34" charset="0"/>
            </a:endParaRPr>
          </a:p>
        </p:txBody>
      </p:sp>
      <p:pic>
        <p:nvPicPr>
          <p:cNvPr id="5" name="Picture 4" descr="Arrow Rotate Ccw · Free vector graphic on Pixabay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012983" flipV="1">
            <a:off x="8186362" y="2038402"/>
            <a:ext cx="1262520" cy="1138299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484120" y="2968944"/>
            <a:ext cx="59436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 smtClean="0">
                <a:solidFill>
                  <a:schemeClr val="bg1"/>
                </a:solidFill>
                <a:latin typeface="Value" panose="020B0503030204020203" pitchFamily="34" charset="0"/>
              </a:rPr>
              <a:t>Message to students: Treat these like the real exams!</a:t>
            </a:r>
            <a:endParaRPr lang="en-GB" sz="2800" dirty="0">
              <a:solidFill>
                <a:schemeClr val="bg1"/>
              </a:solidFill>
              <a:latin typeface="Value" panose="020B0503030204020203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38200" y="4366260"/>
            <a:ext cx="105156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800" dirty="0">
                <a:solidFill>
                  <a:srgbClr val="FFC000"/>
                </a:solidFill>
                <a:latin typeface="Value" panose="020B0503030204020203" pitchFamily="34" charset="0"/>
              </a:rPr>
              <a:t>Summer Examination Series </a:t>
            </a:r>
            <a:r>
              <a:rPr lang="en-GB" sz="2800" dirty="0">
                <a:solidFill>
                  <a:schemeClr val="bg1"/>
                </a:solidFill>
                <a:latin typeface="Value" panose="020B0503030204020203" pitchFamily="34" charset="0"/>
              </a:rPr>
              <a:t>usually begins in May</a:t>
            </a:r>
          </a:p>
          <a:p>
            <a:endParaRPr lang="en-GB" sz="2800" dirty="0">
              <a:latin typeface="Value" panose="020B0503030204020203" pitchFamily="34" charset="0"/>
            </a:endParaRPr>
          </a:p>
        </p:txBody>
      </p:sp>
      <p:pic>
        <p:nvPicPr>
          <p:cNvPr id="10" name="Picture 9" descr="Calendar-icon | Coin Collectors Blo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61863" y="72852"/>
            <a:ext cx="2438400" cy="24384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5845323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88997"/>
    </mc:Choice>
    <mc:Fallback xmlns="">
      <p:transition spd="slow" advTm="18899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animBg="1"/>
      <p:bldP spid="6" grpId="0"/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57694"/>
            <a:ext cx="10515600" cy="684848"/>
          </a:xfr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algn="ctr"/>
            <a:r>
              <a:rPr lang="en-GB" dirty="0" smtClean="0"/>
              <a:t>What can you do to help?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2440" y="1296785"/>
            <a:ext cx="6792884" cy="5203768"/>
          </a:xfr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en-GB" u="sng" dirty="0" smtClean="0"/>
              <a:t>Engaging with senior tutors and teachers regularly:</a:t>
            </a:r>
          </a:p>
          <a:p>
            <a:pPr>
              <a:buFontTx/>
              <a:buChar char="-"/>
            </a:pPr>
            <a:r>
              <a:rPr lang="en-GB" dirty="0" smtClean="0"/>
              <a:t>Email/Cedar/Phone call</a:t>
            </a:r>
          </a:p>
          <a:p>
            <a:pPr>
              <a:buFontTx/>
              <a:buChar char="-"/>
            </a:pPr>
            <a:r>
              <a:rPr lang="en-GB" dirty="0" smtClean="0"/>
              <a:t>Parents evening </a:t>
            </a:r>
          </a:p>
          <a:p>
            <a:pPr>
              <a:buFontTx/>
              <a:buChar char="-"/>
            </a:pPr>
            <a:r>
              <a:rPr lang="en-GB" dirty="0"/>
              <a:t>D</a:t>
            </a:r>
            <a:r>
              <a:rPr lang="en-GB" dirty="0" smtClean="0"/>
              <a:t>epartments may email newsletters/useful information with key dates and enrichment activities</a:t>
            </a:r>
          </a:p>
          <a:p>
            <a:pPr marL="0" indent="0">
              <a:buNone/>
            </a:pPr>
            <a:endParaRPr lang="en-GB" dirty="0" smtClean="0"/>
          </a:p>
          <a:p>
            <a:pPr marL="0" indent="0" algn="ctr">
              <a:buNone/>
            </a:pPr>
            <a:r>
              <a:rPr lang="en-GB" u="sng" dirty="0" smtClean="0"/>
              <a:t>Engagement with the college calendar:</a:t>
            </a:r>
          </a:p>
          <a:p>
            <a:pPr marL="0" indent="0" algn="ctr">
              <a:buNone/>
            </a:pPr>
            <a:r>
              <a:rPr lang="en-GB" dirty="0" smtClean="0"/>
              <a:t>Assessment, Mock and Controlled Assessment dates</a:t>
            </a:r>
          </a:p>
          <a:p>
            <a:pPr marL="0" indent="0" algn="ctr">
              <a:buNone/>
            </a:pPr>
            <a:r>
              <a:rPr lang="en-GB" dirty="0" smtClean="0"/>
              <a:t>Personal Statement deadlines</a:t>
            </a:r>
          </a:p>
        </p:txBody>
      </p:sp>
      <p:sp>
        <p:nvSpPr>
          <p:cNvPr id="4" name="Isosceles Triangle 3"/>
          <p:cNvSpPr/>
          <p:nvPr/>
        </p:nvSpPr>
        <p:spPr>
          <a:xfrm>
            <a:off x="8027495" y="2058889"/>
            <a:ext cx="3434193" cy="3045125"/>
          </a:xfrm>
          <a:prstGeom prst="triangle">
            <a:avLst/>
          </a:prstGeom>
          <a:solidFill>
            <a:srgbClr val="FFC000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TextBox 4"/>
          <p:cNvSpPr txBox="1"/>
          <p:nvPr/>
        </p:nvSpPr>
        <p:spPr>
          <a:xfrm>
            <a:off x="9234099" y="1521269"/>
            <a:ext cx="1020984" cy="369332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b="1" dirty="0" smtClean="0"/>
              <a:t>Student</a:t>
            </a:r>
            <a:endParaRPr lang="en-GB" b="1" dirty="0"/>
          </a:p>
        </p:txBody>
      </p:sp>
      <p:sp>
        <p:nvSpPr>
          <p:cNvPr id="6" name="TextBox 5"/>
          <p:cNvSpPr txBox="1"/>
          <p:nvPr/>
        </p:nvSpPr>
        <p:spPr>
          <a:xfrm>
            <a:off x="11032472" y="5272302"/>
            <a:ext cx="1056233" cy="646331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b="1" dirty="0" smtClean="0"/>
              <a:t>Teacher/</a:t>
            </a:r>
          </a:p>
          <a:p>
            <a:pPr algn="ctr"/>
            <a:r>
              <a:rPr lang="en-GB" b="1" dirty="0" smtClean="0"/>
              <a:t>Tutor</a:t>
            </a:r>
            <a:endParaRPr lang="en-GB" b="1" dirty="0"/>
          </a:p>
        </p:txBody>
      </p:sp>
      <p:sp>
        <p:nvSpPr>
          <p:cNvPr id="7" name="TextBox 6"/>
          <p:cNvSpPr txBox="1"/>
          <p:nvPr/>
        </p:nvSpPr>
        <p:spPr>
          <a:xfrm>
            <a:off x="7438850" y="5410801"/>
            <a:ext cx="934441" cy="369332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en-GB" b="1" dirty="0" smtClean="0"/>
              <a:t>Parent</a:t>
            </a:r>
            <a:endParaRPr lang="en-GB" b="1" dirty="0"/>
          </a:p>
        </p:txBody>
      </p:sp>
    </p:spTree>
    <p:extLst>
      <p:ext uri="{BB962C8B-B14F-4D97-AF65-F5344CB8AC3E}">
        <p14:creationId xmlns:p14="http://schemas.microsoft.com/office/powerpoint/2010/main" val="18008108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33924"/>
    </mc:Choice>
    <mc:Fallback xmlns="">
      <p:transition spd="slow" advTm="133924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57694"/>
            <a:ext cx="10515600" cy="684848"/>
          </a:xfr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algn="ctr"/>
            <a:r>
              <a:rPr lang="en-GB" dirty="0" smtClean="0"/>
              <a:t>What can you do to help?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5502" y="1283722"/>
            <a:ext cx="6834447" cy="5203768"/>
          </a:xfr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en-GB" u="sng" dirty="0" smtClean="0"/>
              <a:t>Revision:</a:t>
            </a:r>
          </a:p>
          <a:p>
            <a:pPr marL="0" indent="0" algn="ctr">
              <a:buNone/>
            </a:pPr>
            <a:r>
              <a:rPr lang="en-GB" dirty="0" smtClean="0"/>
              <a:t>Students can often find revision difficult.</a:t>
            </a:r>
          </a:p>
          <a:p>
            <a:pPr marL="0" indent="0" algn="ctr">
              <a:buNone/>
            </a:pPr>
            <a:endParaRPr lang="en-GB" u="sng" dirty="0"/>
          </a:p>
          <a:p>
            <a:pPr marL="0" indent="0" algn="ctr">
              <a:buNone/>
            </a:pPr>
            <a:r>
              <a:rPr lang="en-GB" dirty="0"/>
              <a:t>When we read information we can convince ourselves that we know it but this is often simply because we are recognising information rather than remembering </a:t>
            </a:r>
            <a:r>
              <a:rPr lang="en-GB" dirty="0" smtClean="0"/>
              <a:t>it.</a:t>
            </a:r>
          </a:p>
          <a:p>
            <a:pPr marL="0" indent="0" algn="ctr">
              <a:buNone/>
            </a:pPr>
            <a:endParaRPr lang="en-GB" dirty="0" smtClean="0"/>
          </a:p>
          <a:p>
            <a:pPr marL="0" indent="0" algn="ctr">
              <a:buNone/>
            </a:pPr>
            <a:r>
              <a:rPr lang="en-GB" dirty="0" smtClean="0"/>
              <a:t>Quizzing students on key terms regularly or asking them to explain theories in their own words can really aid recall and understanding</a:t>
            </a:r>
          </a:p>
        </p:txBody>
      </p:sp>
      <p:pic>
        <p:nvPicPr>
          <p:cNvPr id="8" name="Picture 7" descr="https://www.whatcareerlive.co.uk/documents/blog-top-image/revision-ti-2056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02492" y="2436818"/>
            <a:ext cx="4118206" cy="239689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9" name="TextBox 8"/>
          <p:cNvSpPr txBox="1"/>
          <p:nvPr/>
        </p:nvSpPr>
        <p:spPr>
          <a:xfrm>
            <a:off x="8236527" y="5162205"/>
            <a:ext cx="3324102" cy="83099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2400" dirty="0" smtClean="0"/>
              <a:t>A-level study should be treated like a 9-5 job</a:t>
            </a: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41812863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33373"/>
    </mc:Choice>
    <mc:Fallback xmlns="">
      <p:transition spd="slow" advTm="133373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7642" y="313506"/>
            <a:ext cx="10515600" cy="613955"/>
          </a:xfr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algn="ctr"/>
            <a:r>
              <a:rPr lang="en-GB" dirty="0" smtClean="0"/>
              <a:t>Example Revision Tasks</a:t>
            </a:r>
            <a:endParaRPr lang="en-GB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64585124"/>
              </p:ext>
            </p:extLst>
          </p:nvPr>
        </p:nvGraphicFramePr>
        <p:xfrm>
          <a:off x="530036" y="1149530"/>
          <a:ext cx="11155680" cy="4812284"/>
        </p:xfrm>
        <a:graphic>
          <a:graphicData uri="http://schemas.openxmlformats.org/drawingml/2006/table">
            <a:tbl>
              <a:tblPr firstRow="1" firstCol="1" bandRow="1">
                <a:tableStyleId>{7DF18680-E054-41AD-8BC1-D1AEF772440D}</a:tableStyleId>
              </a:tblPr>
              <a:tblGrid>
                <a:gridCol w="5577840">
                  <a:extLst>
                    <a:ext uri="{9D8B030D-6E8A-4147-A177-3AD203B41FA5}">
                      <a16:colId xmlns:a16="http://schemas.microsoft.com/office/drawing/2014/main" val="3145202936"/>
                    </a:ext>
                  </a:extLst>
                </a:gridCol>
                <a:gridCol w="5577840">
                  <a:extLst>
                    <a:ext uri="{9D8B030D-6E8A-4147-A177-3AD203B41FA5}">
                      <a16:colId xmlns:a16="http://schemas.microsoft.com/office/drawing/2014/main" val="2939693688"/>
                    </a:ext>
                  </a:extLst>
                </a:gridCol>
              </a:tblGrid>
              <a:tr h="136264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400" dirty="0">
                          <a:effectLst/>
                        </a:rPr>
                        <a:t> </a:t>
                      </a:r>
                      <a:endParaRPr lang="en-GB" sz="2000" dirty="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400" dirty="0">
                          <a:effectLst/>
                        </a:rPr>
                        <a:t>Examples of stage 1 revision </a:t>
                      </a:r>
                      <a:r>
                        <a:rPr lang="en-GB" sz="2400" dirty="0" smtClean="0">
                          <a:effectLst/>
                        </a:rPr>
                        <a:t>techniques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400" dirty="0" smtClean="0">
                          <a:effectLst/>
                        </a:rPr>
                        <a:t>(Understanding &amp; Remembering</a:t>
                      </a:r>
                      <a:r>
                        <a:rPr lang="en-GB" sz="2400" baseline="0" dirty="0" smtClean="0">
                          <a:effectLst/>
                        </a:rPr>
                        <a:t>)</a:t>
                      </a:r>
                      <a:endParaRPr lang="en-GB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400" dirty="0">
                          <a:effectLst/>
                        </a:rPr>
                        <a:t> </a:t>
                      </a:r>
                      <a:endParaRPr lang="en-GB" sz="2000" dirty="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400" dirty="0">
                          <a:effectLst/>
                        </a:rPr>
                        <a:t>Examples of stage 2 revision </a:t>
                      </a:r>
                      <a:r>
                        <a:rPr lang="en-GB" sz="2400" dirty="0" smtClean="0">
                          <a:effectLst/>
                        </a:rPr>
                        <a:t>techniques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400" dirty="0" smtClean="0">
                          <a:effectLst/>
                        </a:rPr>
                        <a:t>(Practising how to use information</a:t>
                      </a:r>
                      <a:r>
                        <a:rPr lang="en-GB" sz="2400" baseline="0" dirty="0" smtClean="0">
                          <a:effectLst/>
                        </a:rPr>
                        <a:t>)</a:t>
                      </a:r>
                      <a:endParaRPr lang="en-GB" sz="2000" dirty="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400" dirty="0">
                          <a:effectLst/>
                        </a:rPr>
                        <a:t> </a:t>
                      </a:r>
                      <a:endParaRPr lang="en-GB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0020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76131393"/>
                  </a:ext>
                </a:extLst>
              </a:tr>
              <a:tr h="3202425">
                <a:tc>
                  <a:txBody>
                    <a:bodyPr/>
                    <a:lstStyle/>
                    <a:p>
                      <a:pPr marL="342900" lvl="0" indent="-342900" fontAlgn="base">
                        <a:spcAft>
                          <a:spcPts val="0"/>
                        </a:spcAft>
                        <a:buSzPts val="1000"/>
                        <a:buFont typeface="Wingdings" panose="05000000000000000000" pitchFamily="2" charset="2"/>
                        <a:buChar char=""/>
                        <a:tabLst>
                          <a:tab pos="457200" algn="l"/>
                        </a:tabLst>
                      </a:pPr>
                      <a:r>
                        <a:rPr lang="en-GB" sz="2000" dirty="0">
                          <a:effectLst/>
                        </a:rPr>
                        <a:t>Summary cards</a:t>
                      </a:r>
                      <a:r>
                        <a:rPr lang="en-US" sz="2000" dirty="0">
                          <a:effectLst/>
                        </a:rPr>
                        <a:t>​</a:t>
                      </a:r>
                      <a:endParaRPr lang="en-GB" sz="2400" dirty="0">
                        <a:effectLst/>
                      </a:endParaRPr>
                    </a:p>
                    <a:p>
                      <a:pPr marL="342900" lvl="0" indent="-342900" fontAlgn="base">
                        <a:spcAft>
                          <a:spcPts val="0"/>
                        </a:spcAft>
                        <a:buSzPts val="1000"/>
                        <a:buFont typeface="Wingdings" panose="05000000000000000000" pitchFamily="2" charset="2"/>
                        <a:buChar char=""/>
                        <a:tabLst>
                          <a:tab pos="457200" algn="l"/>
                        </a:tabLst>
                      </a:pPr>
                      <a:r>
                        <a:rPr lang="en-GB" sz="2000" dirty="0" smtClean="0">
                          <a:effectLst/>
                        </a:rPr>
                        <a:t>Mind-maps</a:t>
                      </a:r>
                      <a:r>
                        <a:rPr lang="en-US" sz="2000" dirty="0">
                          <a:effectLst/>
                        </a:rPr>
                        <a:t>​</a:t>
                      </a:r>
                      <a:endParaRPr lang="en-GB" sz="2400" dirty="0">
                        <a:effectLst/>
                      </a:endParaRPr>
                    </a:p>
                    <a:p>
                      <a:pPr marL="342900" lvl="0" indent="-342900" fontAlgn="base">
                        <a:spcAft>
                          <a:spcPts val="0"/>
                        </a:spcAft>
                        <a:buSzPts val="1000"/>
                        <a:buFont typeface="Wingdings" panose="05000000000000000000" pitchFamily="2" charset="2"/>
                        <a:buChar char=""/>
                        <a:tabLst>
                          <a:tab pos="457200" algn="l"/>
                        </a:tabLst>
                      </a:pPr>
                      <a:r>
                        <a:rPr lang="en-GB" sz="2000" dirty="0">
                          <a:effectLst/>
                        </a:rPr>
                        <a:t>Glossary </a:t>
                      </a:r>
                      <a:r>
                        <a:rPr lang="en-GB" sz="2000" dirty="0" smtClean="0">
                          <a:effectLst/>
                        </a:rPr>
                        <a:t>of</a:t>
                      </a:r>
                      <a:r>
                        <a:rPr lang="en-GB" sz="2000" baseline="0" dirty="0" smtClean="0">
                          <a:effectLst/>
                        </a:rPr>
                        <a:t> terms</a:t>
                      </a:r>
                      <a:endParaRPr lang="en-GB" sz="2400" dirty="0">
                        <a:effectLst/>
                      </a:endParaRPr>
                    </a:p>
                    <a:p>
                      <a:pPr marL="342900" lvl="0" indent="-342900" fontAlgn="base">
                        <a:spcAft>
                          <a:spcPts val="0"/>
                        </a:spcAft>
                        <a:buSzPts val="1000"/>
                        <a:buFont typeface="Wingdings" panose="05000000000000000000" pitchFamily="2" charset="2"/>
                        <a:buChar char=""/>
                        <a:tabLst>
                          <a:tab pos="457200" algn="l"/>
                        </a:tabLst>
                      </a:pPr>
                      <a:r>
                        <a:rPr lang="en-GB" sz="2000" dirty="0">
                          <a:effectLst/>
                        </a:rPr>
                        <a:t>Essay planning sheets</a:t>
                      </a:r>
                      <a:r>
                        <a:rPr lang="en-US" sz="2000" dirty="0">
                          <a:effectLst/>
                        </a:rPr>
                        <a:t>​</a:t>
                      </a:r>
                      <a:endParaRPr lang="en-GB" sz="2400" dirty="0">
                        <a:effectLst/>
                      </a:endParaRPr>
                    </a:p>
                    <a:p>
                      <a:pPr marL="342900" lvl="0" indent="-342900" fontAlgn="base">
                        <a:spcAft>
                          <a:spcPts val="0"/>
                        </a:spcAft>
                        <a:buSzPts val="1000"/>
                        <a:buFont typeface="Wingdings" panose="05000000000000000000" pitchFamily="2" charset="2"/>
                        <a:buChar char=""/>
                        <a:tabLst>
                          <a:tab pos="457200" algn="l"/>
                        </a:tabLst>
                      </a:pPr>
                      <a:r>
                        <a:rPr lang="en-GB" sz="2000" dirty="0">
                          <a:effectLst/>
                        </a:rPr>
                        <a:t>Link the specification to the content using the summary table</a:t>
                      </a:r>
                      <a:r>
                        <a:rPr lang="en-US" sz="2000" dirty="0">
                          <a:effectLst/>
                        </a:rPr>
                        <a:t>​</a:t>
                      </a:r>
                      <a:endParaRPr lang="en-GB" sz="2400" dirty="0">
                        <a:effectLst/>
                      </a:endParaRPr>
                    </a:p>
                    <a:p>
                      <a:pPr marL="342900" lvl="0" indent="-342900" fontAlgn="base">
                        <a:spcAft>
                          <a:spcPts val="0"/>
                        </a:spcAft>
                        <a:buSzPts val="1000"/>
                        <a:buFont typeface="Wingdings" panose="05000000000000000000" pitchFamily="2" charset="2"/>
                        <a:buChar char=""/>
                        <a:tabLst>
                          <a:tab pos="457200" algn="l"/>
                        </a:tabLst>
                      </a:pPr>
                      <a:r>
                        <a:rPr lang="en-GB" sz="2000" dirty="0">
                          <a:effectLst/>
                        </a:rPr>
                        <a:t>Online apps like </a:t>
                      </a:r>
                      <a:r>
                        <a:rPr lang="en-GB" sz="2000" dirty="0" smtClean="0">
                          <a:effectLst/>
                        </a:rPr>
                        <a:t>Quizlet/</a:t>
                      </a:r>
                      <a:r>
                        <a:rPr lang="en-GB" sz="2000" dirty="0" err="1" smtClean="0">
                          <a:effectLst/>
                        </a:rPr>
                        <a:t>Kahoot</a:t>
                      </a:r>
                      <a:endParaRPr lang="en-GB" sz="2400" dirty="0">
                        <a:effectLst/>
                      </a:endParaRPr>
                    </a:p>
                    <a:p>
                      <a:pPr marL="342900" lvl="0" indent="-342900" fontAlgn="base">
                        <a:spcAft>
                          <a:spcPts val="0"/>
                        </a:spcAft>
                        <a:buSzPts val="1000"/>
                        <a:buFont typeface="Wingdings" panose="05000000000000000000" pitchFamily="2" charset="2"/>
                        <a:buChar char=""/>
                        <a:tabLst>
                          <a:tab pos="457200" algn="l"/>
                        </a:tabLst>
                      </a:pPr>
                      <a:r>
                        <a:rPr lang="en-GB" sz="2000" dirty="0" smtClean="0">
                          <a:effectLst/>
                        </a:rPr>
                        <a:t>Make </a:t>
                      </a:r>
                      <a:r>
                        <a:rPr lang="en-GB" sz="2000" dirty="0">
                          <a:effectLst/>
                        </a:rPr>
                        <a:t>your own podcasts</a:t>
                      </a:r>
                      <a:r>
                        <a:rPr lang="en-US" sz="2000" dirty="0">
                          <a:effectLst/>
                        </a:rPr>
                        <a:t>​</a:t>
                      </a:r>
                      <a:endParaRPr lang="en-GB" sz="2400" dirty="0">
                        <a:effectLst/>
                      </a:endParaRPr>
                    </a:p>
                    <a:p>
                      <a:pPr marL="342900" lvl="0" indent="-342900" fontAlgn="base">
                        <a:spcAft>
                          <a:spcPts val="0"/>
                        </a:spcAft>
                        <a:buSzPts val="1000"/>
                        <a:buFont typeface="Wingdings" panose="05000000000000000000" pitchFamily="2" charset="2"/>
                        <a:buChar char=""/>
                        <a:tabLst>
                          <a:tab pos="457200" algn="l"/>
                        </a:tabLst>
                      </a:pPr>
                      <a:r>
                        <a:rPr lang="en-GB" sz="2000" dirty="0" smtClean="0">
                          <a:effectLst/>
                        </a:rPr>
                        <a:t>Activity </a:t>
                      </a:r>
                      <a:r>
                        <a:rPr lang="en-GB" sz="2000" dirty="0">
                          <a:effectLst/>
                        </a:rPr>
                        <a:t>sheets </a:t>
                      </a:r>
                      <a:r>
                        <a:rPr lang="en-GB" sz="2000" dirty="0" smtClean="0">
                          <a:effectLst/>
                        </a:rPr>
                        <a:t>- </a:t>
                      </a:r>
                      <a:r>
                        <a:rPr lang="en-GB" sz="2000" dirty="0">
                          <a:effectLst/>
                        </a:rPr>
                        <a:t>do them again! </a:t>
                      </a:r>
                      <a:endParaRPr lang="en-GB" sz="2400" dirty="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000" dirty="0">
                          <a:effectLst/>
                        </a:rPr>
                        <a:t> </a:t>
                      </a:r>
                      <a:endParaRPr lang="en-GB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marL="342900" lvl="0" indent="-342900" fontAlgn="base">
                        <a:lnSpc>
                          <a:spcPct val="107000"/>
                        </a:lnSpc>
                        <a:spcAft>
                          <a:spcPts val="0"/>
                        </a:spcAft>
                        <a:buSzPts val="1000"/>
                        <a:buFont typeface="Wingdings" panose="05000000000000000000" pitchFamily="2" charset="2"/>
                        <a:buChar char=""/>
                        <a:tabLst>
                          <a:tab pos="457200" algn="l"/>
                        </a:tabLst>
                      </a:pPr>
                      <a:r>
                        <a:rPr lang="en-GB" sz="2000" b="1" dirty="0">
                          <a:solidFill>
                            <a:schemeClr val="bg1"/>
                          </a:solidFill>
                          <a:effectLst/>
                        </a:rPr>
                        <a:t>Have another go at the questions we have tried in your workbooks </a:t>
                      </a:r>
                      <a:r>
                        <a:rPr lang="en-US" sz="2000" b="1" dirty="0">
                          <a:solidFill>
                            <a:schemeClr val="bg1"/>
                          </a:solidFill>
                          <a:effectLst/>
                        </a:rPr>
                        <a:t>​</a:t>
                      </a:r>
                      <a:endParaRPr lang="en-GB" sz="2000" b="1" dirty="0">
                        <a:solidFill>
                          <a:schemeClr val="bg1"/>
                        </a:solidFill>
                        <a:effectLst/>
                      </a:endParaRPr>
                    </a:p>
                    <a:p>
                      <a:pPr marL="342900" lvl="0" indent="-342900" fontAlgn="base">
                        <a:lnSpc>
                          <a:spcPct val="107000"/>
                        </a:lnSpc>
                        <a:spcAft>
                          <a:spcPts val="0"/>
                        </a:spcAft>
                        <a:buSzPts val="1000"/>
                        <a:buFont typeface="Wingdings" panose="05000000000000000000" pitchFamily="2" charset="2"/>
                        <a:buChar char=""/>
                        <a:tabLst>
                          <a:tab pos="457200" algn="l"/>
                        </a:tabLst>
                      </a:pPr>
                      <a:r>
                        <a:rPr lang="en-GB" sz="2000" b="1" dirty="0">
                          <a:solidFill>
                            <a:schemeClr val="bg1"/>
                          </a:solidFill>
                          <a:effectLst/>
                        </a:rPr>
                        <a:t>Have a go at the questions from the past papers on </a:t>
                      </a:r>
                      <a:r>
                        <a:rPr lang="en-GB" sz="2000" b="1" dirty="0" smtClean="0">
                          <a:solidFill>
                            <a:schemeClr val="bg1"/>
                          </a:solidFill>
                          <a:effectLst/>
                        </a:rPr>
                        <a:t>exam</a:t>
                      </a:r>
                      <a:r>
                        <a:rPr lang="en-GB" sz="2000" b="1" baseline="0" dirty="0" smtClean="0">
                          <a:solidFill>
                            <a:schemeClr val="bg1"/>
                          </a:solidFill>
                          <a:effectLst/>
                        </a:rPr>
                        <a:t> board </a:t>
                      </a:r>
                      <a:r>
                        <a:rPr lang="en-GB" sz="2000" b="1" dirty="0" smtClean="0">
                          <a:solidFill>
                            <a:schemeClr val="bg1"/>
                          </a:solidFill>
                          <a:effectLst/>
                        </a:rPr>
                        <a:t>websites </a:t>
                      </a:r>
                      <a:r>
                        <a:rPr lang="en-GB" sz="2000" b="1" dirty="0">
                          <a:solidFill>
                            <a:schemeClr val="bg1"/>
                          </a:solidFill>
                          <a:effectLst/>
                        </a:rPr>
                        <a:t>OR from the Past paper </a:t>
                      </a:r>
                      <a:r>
                        <a:rPr lang="en-GB" sz="2000" b="1" dirty="0" smtClean="0">
                          <a:solidFill>
                            <a:schemeClr val="bg1"/>
                          </a:solidFill>
                          <a:effectLst/>
                        </a:rPr>
                        <a:t>pack</a:t>
                      </a:r>
                      <a:endParaRPr lang="en-GB" sz="2000" b="1" dirty="0">
                        <a:solidFill>
                          <a:schemeClr val="bg1"/>
                        </a:solidFill>
                        <a:effectLst/>
                      </a:endParaRPr>
                    </a:p>
                    <a:p>
                      <a:pPr marL="342900" lvl="0" indent="-342900" fontAlgn="base">
                        <a:lnSpc>
                          <a:spcPct val="107000"/>
                        </a:lnSpc>
                        <a:spcAft>
                          <a:spcPts val="0"/>
                        </a:spcAft>
                        <a:buSzPts val="1000"/>
                        <a:buFont typeface="Wingdings" panose="05000000000000000000" pitchFamily="2" charset="2"/>
                        <a:buChar char=""/>
                        <a:tabLst>
                          <a:tab pos="457200" algn="l"/>
                        </a:tabLst>
                      </a:pPr>
                      <a:r>
                        <a:rPr lang="en-GB" sz="2000" b="1" dirty="0">
                          <a:solidFill>
                            <a:schemeClr val="bg1"/>
                          </a:solidFill>
                          <a:effectLst/>
                        </a:rPr>
                        <a:t>Understand </a:t>
                      </a:r>
                      <a:r>
                        <a:rPr lang="en-GB" sz="2000" b="1" u="sng" dirty="0">
                          <a:solidFill>
                            <a:schemeClr val="bg1"/>
                          </a:solidFill>
                          <a:effectLst/>
                        </a:rPr>
                        <a:t>how</a:t>
                      </a:r>
                      <a:r>
                        <a:rPr lang="en-GB" sz="2000" b="1" dirty="0">
                          <a:solidFill>
                            <a:schemeClr val="bg1"/>
                          </a:solidFill>
                          <a:effectLst/>
                        </a:rPr>
                        <a:t> to tackle the different types of questions</a:t>
                      </a:r>
                      <a:r>
                        <a:rPr lang="en-US" sz="2000" b="1" dirty="0">
                          <a:solidFill>
                            <a:schemeClr val="bg1"/>
                          </a:solidFill>
                          <a:effectLst/>
                        </a:rPr>
                        <a:t>​</a:t>
                      </a:r>
                      <a:endParaRPr lang="en-GB" sz="2000" b="1" dirty="0">
                        <a:solidFill>
                          <a:schemeClr val="bg1"/>
                        </a:solidFill>
                        <a:effectLst/>
                      </a:endParaRPr>
                    </a:p>
                    <a:p>
                      <a:pPr marL="342900" lvl="0" indent="-342900" fontAlgn="base">
                        <a:lnSpc>
                          <a:spcPct val="107000"/>
                        </a:lnSpc>
                        <a:spcAft>
                          <a:spcPts val="0"/>
                        </a:spcAft>
                        <a:buSzPts val="1000"/>
                        <a:buFont typeface="Wingdings" panose="05000000000000000000" pitchFamily="2" charset="2"/>
                        <a:buChar char=""/>
                        <a:tabLst>
                          <a:tab pos="457200" algn="l"/>
                        </a:tabLst>
                      </a:pPr>
                      <a:r>
                        <a:rPr lang="en-GB" sz="2000" b="1" dirty="0">
                          <a:solidFill>
                            <a:schemeClr val="bg1"/>
                          </a:solidFill>
                          <a:effectLst/>
                        </a:rPr>
                        <a:t>Practice the different </a:t>
                      </a:r>
                      <a:r>
                        <a:rPr lang="en-GB" sz="2000" b="1" u="sng" dirty="0">
                          <a:solidFill>
                            <a:schemeClr val="bg1"/>
                          </a:solidFill>
                          <a:effectLst/>
                        </a:rPr>
                        <a:t>types</a:t>
                      </a:r>
                      <a:r>
                        <a:rPr lang="en-GB" sz="2000" b="1" dirty="0">
                          <a:solidFill>
                            <a:schemeClr val="bg1"/>
                          </a:solidFill>
                          <a:effectLst/>
                        </a:rPr>
                        <a:t> of questions</a:t>
                      </a:r>
                    </a:p>
                    <a:p>
                      <a:pPr marL="457200" fontAlgn="base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 </a:t>
                      </a:r>
                      <a:endParaRPr lang="en-GB" sz="2000" dirty="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000" dirty="0">
                          <a:effectLst/>
                        </a:rPr>
                        <a:t> </a:t>
                      </a:r>
                      <a:endParaRPr lang="en-GB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0020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8243661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461930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4586"/>
    </mc:Choice>
    <mc:Fallback xmlns="">
      <p:transition spd="slow" advTm="114586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79705"/>
            <a:ext cx="10515600" cy="1325563"/>
          </a:xfrm>
        </p:spPr>
        <p:txBody>
          <a:bodyPr/>
          <a:lstStyle/>
          <a:p>
            <a:r>
              <a:rPr lang="en-GB" dirty="0" smtClean="0"/>
              <a:t>Good habits of an A-Level student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71501" y="5551934"/>
            <a:ext cx="9235440" cy="63898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 smtClean="0">
                <a:solidFill>
                  <a:srgbClr val="FFC000"/>
                </a:solidFill>
              </a:rPr>
              <a:t>Attendance</a:t>
            </a:r>
            <a:r>
              <a:rPr lang="en-GB" dirty="0" smtClean="0"/>
              <a:t>: Make </a:t>
            </a:r>
            <a:r>
              <a:rPr lang="en-GB" dirty="0" smtClean="0"/>
              <a:t>excellent</a:t>
            </a:r>
            <a:r>
              <a:rPr lang="en-GB" dirty="0" smtClean="0"/>
              <a:t> </a:t>
            </a:r>
            <a:r>
              <a:rPr lang="en-GB" dirty="0" smtClean="0"/>
              <a:t>attendance a priority</a:t>
            </a:r>
            <a:endParaRPr lang="en-GB" dirty="0"/>
          </a:p>
        </p:txBody>
      </p:sp>
      <p:pic>
        <p:nvPicPr>
          <p:cNvPr id="5" name="Picture 4" descr="Machine Compatible: Why I'm Not Switching to iCloud from Google Drive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1010" y="1317170"/>
            <a:ext cx="840377" cy="840377"/>
          </a:xfrm>
          <a:prstGeom prst="rect">
            <a:avLst/>
          </a:prstGeom>
        </p:spPr>
      </p:pic>
      <p:pic>
        <p:nvPicPr>
          <p:cNvPr id="6" name="Picture 5" descr="File:Circle-icons-briefcase.svg - Wikimedia Commons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1010" y="2229076"/>
            <a:ext cx="931817" cy="931817"/>
          </a:xfrm>
          <a:prstGeom prst="rect">
            <a:avLst/>
          </a:prstGeom>
        </p:spPr>
      </p:pic>
      <p:pic>
        <p:nvPicPr>
          <p:cNvPr id="7" name="Picture 6" descr="Calendar Dates Schedule · Free vector graphic on Pixabay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1010" y="4284616"/>
            <a:ext cx="927463" cy="927463"/>
          </a:xfrm>
          <a:prstGeom prst="rect">
            <a:avLst/>
          </a:prstGeom>
        </p:spPr>
      </p:pic>
      <p:pic>
        <p:nvPicPr>
          <p:cNvPr id="9" name="Picture 8" descr="Check Correct Mark - Free vector graphic on Pixabay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1010" y="5407049"/>
            <a:ext cx="927463" cy="928753"/>
          </a:xfrm>
          <a:prstGeom prst="rect">
            <a:avLst/>
          </a:prstGeom>
        </p:spPr>
      </p:pic>
      <p:pic>
        <p:nvPicPr>
          <p:cNvPr id="11" name="Picture 10" descr="Download Pencil Icon HQ PNG Image | FreePNGImg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6175" y="3216126"/>
            <a:ext cx="997131" cy="997131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2764929" y="1505268"/>
            <a:ext cx="822532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>
                <a:solidFill>
                  <a:srgbClr val="FFC000"/>
                </a:solidFill>
                <a:latin typeface="Value" panose="020B0503030204020203" pitchFamily="34" charset="0"/>
              </a:rPr>
              <a:t>Organisation</a:t>
            </a:r>
            <a:r>
              <a:rPr lang="en-GB" sz="2800" dirty="0">
                <a:solidFill>
                  <a:schemeClr val="bg1"/>
                </a:solidFill>
                <a:latin typeface="Value" panose="020B0503030204020203" pitchFamily="34" charset="0"/>
              </a:rPr>
              <a:t>: Class notes, files, revision </a:t>
            </a:r>
            <a:r>
              <a:rPr lang="en-GB" sz="2800" dirty="0" smtClean="0">
                <a:solidFill>
                  <a:schemeClr val="bg1"/>
                </a:solidFill>
                <a:latin typeface="Value" panose="020B0503030204020203" pitchFamily="34" charset="0"/>
              </a:rPr>
              <a:t>materials</a:t>
            </a:r>
            <a:endParaRPr lang="en-GB" sz="2800" dirty="0">
              <a:solidFill>
                <a:schemeClr val="bg1"/>
              </a:solidFill>
              <a:latin typeface="Value" panose="020B0503030204020203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764929" y="2433374"/>
            <a:ext cx="504971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>
                <a:solidFill>
                  <a:srgbClr val="FFC000"/>
                </a:solidFill>
              </a:rPr>
              <a:t>Work hours</a:t>
            </a:r>
            <a:r>
              <a:rPr lang="en-GB" sz="2800" dirty="0">
                <a:solidFill>
                  <a:schemeClr val="bg1"/>
                </a:solidFill>
              </a:rPr>
              <a:t>: 8-10 hours per week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2771501" y="3453081"/>
            <a:ext cx="794114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>
                <a:solidFill>
                  <a:srgbClr val="FFC000"/>
                </a:solidFill>
              </a:rPr>
              <a:t>Routines</a:t>
            </a:r>
            <a:r>
              <a:rPr lang="en-GB" sz="2800" dirty="0">
                <a:solidFill>
                  <a:schemeClr val="bg1"/>
                </a:solidFill>
              </a:rPr>
              <a:t>: Are free </a:t>
            </a:r>
            <a:r>
              <a:rPr lang="en-GB" sz="2800" dirty="0" smtClean="0">
                <a:solidFill>
                  <a:schemeClr val="bg1"/>
                </a:solidFill>
              </a:rPr>
              <a:t>periods/study </a:t>
            </a:r>
            <a:r>
              <a:rPr lang="en-GB" sz="2800" dirty="0">
                <a:solidFill>
                  <a:schemeClr val="bg1"/>
                </a:solidFill>
              </a:rPr>
              <a:t>days being utilised?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2790865" y="4486737"/>
            <a:ext cx="792178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>
                <a:solidFill>
                  <a:srgbClr val="FFC000"/>
                </a:solidFill>
              </a:rPr>
              <a:t>Revision</a:t>
            </a:r>
            <a:r>
              <a:rPr lang="en-GB" sz="2800" dirty="0">
                <a:solidFill>
                  <a:schemeClr val="bg1"/>
                </a:solidFill>
              </a:rPr>
              <a:t>: Revise to a timetable with quality resources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5269051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45392"/>
    </mc:Choice>
    <mc:Fallback xmlns="">
      <p:transition spd="slow" advTm="24539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12" grpId="0"/>
      <p:bldP spid="13" grpId="0"/>
      <p:bldP spid="14" grpId="0"/>
      <p:bldP spid="1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47852" y="372169"/>
            <a:ext cx="8229600" cy="360040"/>
          </a:xfrm>
        </p:spPr>
        <p:txBody>
          <a:bodyPr>
            <a:normAutofit fontScale="90000"/>
          </a:bodyPr>
          <a:lstStyle/>
          <a:p>
            <a:pPr algn="ctr"/>
            <a:r>
              <a:rPr lang="en-GB" b="1" dirty="0" smtClean="0">
                <a:latin typeface="Arial" panose="020B0604020202020204" pitchFamily="34" charset="0"/>
                <a:cs typeface="Arial" panose="020B0604020202020204" pitchFamily="34" charset="0"/>
              </a:rPr>
              <a:t>Student “1” and Student “2”</a:t>
            </a:r>
            <a:endParaRPr lang="en-GB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64103280"/>
              </p:ext>
            </p:extLst>
          </p:nvPr>
        </p:nvGraphicFramePr>
        <p:xfrm>
          <a:off x="613411" y="1157238"/>
          <a:ext cx="10698482" cy="539999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534924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34924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35714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3200" dirty="0" smtClean="0"/>
                        <a:t>“1” </a:t>
                      </a:r>
                      <a:r>
                        <a:rPr lang="en-GB" sz="3200" baseline="0" dirty="0" smtClean="0"/>
                        <a:t>  (MEG</a:t>
                      </a:r>
                      <a:r>
                        <a:rPr lang="en-GB" sz="3200" u="none" dirty="0" smtClean="0"/>
                        <a:t>: B</a:t>
                      </a:r>
                      <a:r>
                        <a:rPr lang="en-GB" sz="3200" dirty="0" smtClean="0"/>
                        <a:t>)</a:t>
                      </a:r>
                      <a:endParaRPr lang="en-GB" sz="3200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200" dirty="0" smtClean="0"/>
                        <a:t>“2”  (MEG: B)</a:t>
                      </a:r>
                      <a:endParaRPr lang="en-GB" sz="3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0020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820870">
                <a:tc>
                  <a:txBody>
                    <a:bodyPr/>
                    <a:lstStyle/>
                    <a:p>
                      <a:r>
                        <a:rPr lang="en-GB" sz="3200" u="sng" dirty="0" smtClean="0"/>
                        <a:t>Attendance:</a:t>
                      </a:r>
                      <a:r>
                        <a:rPr lang="en-GB" sz="3200" dirty="0" smtClean="0"/>
                        <a:t> 99% (no </a:t>
                      </a:r>
                      <a:r>
                        <a:rPr lang="en-GB" sz="3200" dirty="0" err="1" smtClean="0"/>
                        <a:t>lates</a:t>
                      </a:r>
                      <a:r>
                        <a:rPr lang="en-GB" sz="3200" dirty="0" smtClean="0"/>
                        <a:t>)</a:t>
                      </a:r>
                      <a:br>
                        <a:rPr lang="en-GB" sz="3200" dirty="0" smtClean="0"/>
                      </a:br>
                      <a:r>
                        <a:rPr lang="en-GB" sz="3200" u="sng" dirty="0" smtClean="0"/>
                        <a:t>Class Assessments:</a:t>
                      </a:r>
                      <a:r>
                        <a:rPr lang="en-GB" sz="3200" dirty="0" smtClean="0"/>
                        <a:t> All Completed </a:t>
                      </a:r>
                    </a:p>
                    <a:p>
                      <a:r>
                        <a:rPr lang="en-GB" sz="3200" u="sng" dirty="0" smtClean="0"/>
                        <a:t>Average Grade:</a:t>
                      </a:r>
                      <a:r>
                        <a:rPr lang="en-GB" sz="3200" dirty="0" smtClean="0"/>
                        <a:t> D</a:t>
                      </a:r>
                    </a:p>
                    <a:p>
                      <a:r>
                        <a:rPr lang="en-GB" sz="3200" dirty="0" smtClean="0"/>
                        <a:t>Year</a:t>
                      </a:r>
                      <a:r>
                        <a:rPr lang="en-GB" sz="3200" baseline="0" dirty="0" smtClean="0"/>
                        <a:t> 1</a:t>
                      </a:r>
                      <a:r>
                        <a:rPr lang="en-GB" sz="3200" dirty="0" smtClean="0"/>
                        <a:t> Progression Grade = C</a:t>
                      </a:r>
                    </a:p>
                    <a:p>
                      <a:r>
                        <a:rPr lang="en-GB" sz="3200" dirty="0" smtClean="0"/>
                        <a:t>Mock results:</a:t>
                      </a:r>
                      <a:r>
                        <a:rPr lang="en-GB" sz="3200" baseline="0" dirty="0" smtClean="0"/>
                        <a:t> B/C</a:t>
                      </a:r>
                      <a:endParaRPr lang="en-GB" sz="3200" dirty="0" smtClean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3200" dirty="0" smtClean="0">
                          <a:effectLst/>
                        </a:rPr>
                        <a:t>Overall A-level Grade:</a:t>
                      </a:r>
                      <a:r>
                        <a:rPr lang="en-GB" sz="3200" baseline="0" dirty="0" smtClean="0">
                          <a:effectLst/>
                        </a:rPr>
                        <a:t> A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3200" baseline="0" dirty="0" smtClean="0">
                        <a:effectLst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3200" baseline="0" dirty="0" smtClean="0">
                          <a:effectLst/>
                        </a:rPr>
                        <a:t>Needed B for next steps</a:t>
                      </a:r>
                      <a:endParaRPr lang="en-GB" sz="3200" b="1" dirty="0" smtClean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3200" u="sng" dirty="0" smtClean="0"/>
                        <a:t>Attendance:</a:t>
                      </a:r>
                      <a:r>
                        <a:rPr lang="en-GB" sz="3200" u="none" dirty="0" smtClean="0"/>
                        <a:t> 90</a:t>
                      </a:r>
                      <a:r>
                        <a:rPr lang="en-GB" sz="3200" dirty="0" smtClean="0"/>
                        <a:t>% (some </a:t>
                      </a:r>
                      <a:r>
                        <a:rPr lang="en-GB" sz="3200" dirty="0" err="1" smtClean="0"/>
                        <a:t>lates</a:t>
                      </a:r>
                      <a:r>
                        <a:rPr lang="en-GB" sz="3200" dirty="0" smtClean="0"/>
                        <a:t>)</a:t>
                      </a:r>
                      <a:br>
                        <a:rPr lang="en-GB" sz="3200" dirty="0" smtClean="0"/>
                      </a:br>
                      <a:r>
                        <a:rPr lang="en-GB" sz="3200" u="sng" dirty="0" smtClean="0"/>
                        <a:t>Class Assessments:</a:t>
                      </a:r>
                      <a:r>
                        <a:rPr lang="en-GB" sz="3200" dirty="0" smtClean="0"/>
                        <a:t> All completed</a:t>
                      </a:r>
                    </a:p>
                    <a:p>
                      <a:r>
                        <a:rPr lang="en-GB" sz="3200" u="sng" dirty="0" smtClean="0"/>
                        <a:t>Average Grade:</a:t>
                      </a:r>
                      <a:r>
                        <a:rPr lang="en-GB" sz="3200" dirty="0" smtClean="0"/>
                        <a:t> C</a:t>
                      </a:r>
                    </a:p>
                    <a:p>
                      <a:pPr marL="0" indent="0">
                        <a:buNone/>
                      </a:pPr>
                      <a:r>
                        <a:rPr lang="en-GB" sz="3200" baseline="0" dirty="0" smtClean="0"/>
                        <a:t>Year 1</a:t>
                      </a:r>
                      <a:r>
                        <a:rPr lang="en-GB" sz="3200" dirty="0" smtClean="0"/>
                        <a:t> Progression</a:t>
                      </a:r>
                      <a:r>
                        <a:rPr lang="en-GB" sz="3200" baseline="0" dirty="0" smtClean="0"/>
                        <a:t> </a:t>
                      </a:r>
                      <a:r>
                        <a:rPr lang="en-GB" sz="3200" dirty="0" smtClean="0"/>
                        <a:t>Grade:</a:t>
                      </a:r>
                      <a:r>
                        <a:rPr lang="en-GB" sz="3200" baseline="0" dirty="0" smtClean="0"/>
                        <a:t> D</a:t>
                      </a:r>
                    </a:p>
                    <a:p>
                      <a:pPr marL="0" indent="0">
                        <a:buNone/>
                      </a:pPr>
                      <a:r>
                        <a:rPr lang="en-GB" sz="3200" baseline="0" dirty="0" smtClean="0"/>
                        <a:t>Mock results: D/C</a:t>
                      </a:r>
                    </a:p>
                    <a:p>
                      <a:pPr marL="0" indent="0">
                        <a:buNone/>
                      </a:pPr>
                      <a:r>
                        <a:rPr lang="en-GB" sz="3200" baseline="0" dirty="0" smtClean="0"/>
                        <a:t>Overall A-level Grade: C</a:t>
                      </a:r>
                    </a:p>
                    <a:p>
                      <a:pPr marL="0" indent="0">
                        <a:buNone/>
                      </a:pPr>
                      <a:endParaRPr lang="en-GB" sz="3200" baseline="0" dirty="0" smtClean="0"/>
                    </a:p>
                    <a:p>
                      <a:pPr marL="0" indent="0">
                        <a:buNone/>
                      </a:pPr>
                      <a:r>
                        <a:rPr lang="en-GB" sz="3200" baseline="0" dirty="0" smtClean="0"/>
                        <a:t>Needed B for next steps</a:t>
                      </a:r>
                      <a:endParaRPr lang="en-GB" sz="3200" b="1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488160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92788"/>
    </mc:Choice>
    <mc:Fallback xmlns="">
      <p:transition spd="slow" advTm="192788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6505" y="2490145"/>
            <a:ext cx="3194893" cy="1325563"/>
          </a:xfrm>
        </p:spPr>
        <p:txBody>
          <a:bodyPr/>
          <a:lstStyle/>
          <a:p>
            <a:pPr algn="ctr"/>
            <a:r>
              <a:rPr lang="en-GB" dirty="0" smtClean="0"/>
              <a:t>Questions?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024846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735"/>
    </mc:Choice>
    <mc:Fallback xmlns="">
      <p:transition spd="slow" advTm="30735"/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0.4|6.7|43.2|50|12.5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8.9|35.1|39.3|50.2|60.9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7425A8F3-6206-4843-A816-C1966AE4B2D6}" vid="{EDEEB42F-968A-4E30-B18C-0EED6D683115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03940DDA6F2CE47978D6E46B65BE8C7" ma:contentTypeVersion="11" ma:contentTypeDescription="Create a new document." ma:contentTypeScope="" ma:versionID="18f148cd82825d1fd2acd4dbd8ac5461">
  <xsd:schema xmlns:xsd="http://www.w3.org/2001/XMLSchema" xmlns:xs="http://www.w3.org/2001/XMLSchema" xmlns:p="http://schemas.microsoft.com/office/2006/metadata/properties" xmlns:ns2="720fc1cf-87ae-4d60-b5cf-8247d0754396" xmlns:ns3="cce06edc-89ea-4679-9d92-7483ec9da313" targetNamespace="http://schemas.microsoft.com/office/2006/metadata/properties" ma:root="true" ma:fieldsID="84f0b8400c67824a3781f6c1d34454c0" ns2:_="" ns3:_="">
    <xsd:import namespace="720fc1cf-87ae-4d60-b5cf-8247d0754396"/>
    <xsd:import namespace="cce06edc-89ea-4679-9d92-7483ec9da31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20fc1cf-87ae-4d60-b5cf-8247d075439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MediaServiceAutoTags" ma:internalName="MediaServiceAutoTags" ma:readOnly="true">
      <xsd:simpleType>
        <xsd:restriction base="dms:Text"/>
      </xsd:simpleType>
    </xsd:element>
    <xsd:element name="MediaServiceAutoKeyPoints" ma:index="13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4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ce06edc-89ea-4679-9d92-7483ec9da313" elementFormDefault="qualified">
    <xsd:import namespace="http://schemas.microsoft.com/office/2006/documentManagement/types"/>
    <xsd:import namespace="http://schemas.microsoft.com/office/infopath/2007/PartnerControls"/>
    <xsd:element name="SharedWithUsers" ma:index="11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2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02B7217C-965F-4811-AC39-71032176FA5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20fc1cf-87ae-4d60-b5cf-8247d0754396"/>
    <ds:schemaRef ds:uri="cce06edc-89ea-4679-9d92-7483ec9da31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6C50EAB8-5192-4389-B367-10A97D2CB1E3}">
  <ds:schemaRefs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schemas.microsoft.com/office/2006/metadata/properties"/>
    <ds:schemaRef ds:uri="720fc1cf-87ae-4d60-b5cf-8247d0754396"/>
    <ds:schemaRef ds:uri="http://purl.org/dc/terms/"/>
    <ds:schemaRef ds:uri="http://schemas.openxmlformats.org/package/2006/metadata/core-properties"/>
    <ds:schemaRef ds:uri="cce06edc-89ea-4679-9d92-7483ec9da313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B7E2344D-6097-4AA1-AD5D-3B51FAF98832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ASFC 2021-22 template - navy blue bg</Template>
  <TotalTime>334</TotalTime>
  <Words>325</Words>
  <Application>Microsoft Office PowerPoint</Application>
  <PresentationFormat>Widescreen</PresentationFormat>
  <Paragraphs>81</Paragraphs>
  <Slides>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4" baseType="lpstr">
      <vt:lpstr>Arial</vt:lpstr>
      <vt:lpstr>Calibri</vt:lpstr>
      <vt:lpstr>Times New Roman</vt:lpstr>
      <vt:lpstr>Value</vt:lpstr>
      <vt:lpstr>Wingdings</vt:lpstr>
      <vt:lpstr>Office Theme</vt:lpstr>
      <vt:lpstr>A-Level Study Skills</vt:lpstr>
      <vt:lpstr>Key Dates:</vt:lpstr>
      <vt:lpstr>What can you do to help?</vt:lpstr>
      <vt:lpstr>What can you do to help?</vt:lpstr>
      <vt:lpstr>Example Revision Tasks</vt:lpstr>
      <vt:lpstr>Good habits of an A-Level student</vt:lpstr>
      <vt:lpstr>Student “1” and Student “2”</vt:lpstr>
      <vt:lpstr>Questions?</vt:lpstr>
    </vt:vector>
  </TitlesOfParts>
  <Company>Ashton Sixth Form College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A-Level Study Skills</dc:title>
  <dc:creator>Lauren Dos'Santos</dc:creator>
  <cp:lastModifiedBy>Ali Akbar</cp:lastModifiedBy>
  <cp:revision>21</cp:revision>
  <dcterms:created xsi:type="dcterms:W3CDTF">2022-09-26T07:35:46Z</dcterms:created>
  <dcterms:modified xsi:type="dcterms:W3CDTF">2024-06-20T09:31:36Z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0x010100B03940DDA6F2CE47978D6E46B65BE8C7</vt:lpwstr>
  </property>
</Properties>
</file>